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</p:sldMasterIdLst>
  <p:notesMasterIdLst>
    <p:notesMasterId r:id="rId12"/>
  </p:notesMasterIdLst>
  <p:handoutMasterIdLst>
    <p:handoutMasterId r:id="rId13"/>
  </p:handoutMasterIdLst>
  <p:sldIdLst>
    <p:sldId id="261" r:id="rId2"/>
    <p:sldId id="317" r:id="rId3"/>
    <p:sldId id="318" r:id="rId4"/>
    <p:sldId id="320" r:id="rId5"/>
    <p:sldId id="319" r:id="rId6"/>
    <p:sldId id="322" r:id="rId7"/>
    <p:sldId id="321" r:id="rId8"/>
    <p:sldId id="323" r:id="rId9"/>
    <p:sldId id="324" r:id="rId10"/>
    <p:sldId id="325" r:id="rId11"/>
  </p:sldIdLst>
  <p:sldSz cx="9144000" cy="6858000" type="screen4x3"/>
  <p:notesSz cx="6718300" cy="10121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1B2"/>
    <a:srgbClr val="E37823"/>
    <a:srgbClr val="00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86" autoAdjust="0"/>
  </p:normalViewPr>
  <p:slideViewPr>
    <p:cSldViewPr>
      <p:cViewPr>
        <p:scale>
          <a:sx n="75" d="100"/>
          <a:sy n="75" d="100"/>
        </p:scale>
        <p:origin x="-75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555" cy="5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87" y="0"/>
            <a:ext cx="2911555" cy="5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4802"/>
            <a:ext cx="2911555" cy="5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87" y="9614802"/>
            <a:ext cx="2911555" cy="5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B6B97E0F-AF7A-4BD7-BBF5-DF84E423DC7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2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555" cy="5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746" y="0"/>
            <a:ext cx="2911554" cy="5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8675" y="760413"/>
            <a:ext cx="5060950" cy="3795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190" y="4808238"/>
            <a:ext cx="4927920" cy="45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6475"/>
            <a:ext cx="2911555" cy="5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746" y="9616475"/>
            <a:ext cx="2911554" cy="5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3C128CA7-94C0-4E48-9026-FB8AACF6F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4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257F9-E88B-460D-B583-65254D1B9B8A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8229600" cy="71095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2132856"/>
            <a:ext cx="8229600" cy="3805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it_achterkant_liggend_E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7508875" y="59578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800" b="1">
                <a:solidFill>
                  <a:srgbClr val="E37823"/>
                </a:solidFill>
                <a:ea typeface="ＭＳ Ｐゴシック" pitchFamily="16" charset="-128"/>
                <a:cs typeface="+mn-cs"/>
              </a:rPr>
              <a:t>SmartPort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writing.wisc.edu/blog/wp-content/uploads/debjit-roy-275x300.jpg&amp;imgrefurl=http://writing.wisc.edu/blog/?p=602&amp;usg=__q4escz7cpktUyhEe33aIAwcWPNg=&amp;h=300&amp;w=275&amp;sz=16&amp;hl=en&amp;start=2&amp;zoom=1&amp;itbs=1&amp;tbnid=eeaNdxN6qNZOPM:&amp;tbnh=116&amp;tbnw=106&amp;prev=/images?q=debjit+roy&amp;hl=en&amp;gbv=2&amp;tbs=isch:1&amp;ei=GgCCTfWlH4-aOvfLxb8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images.google.com/imgres?imgurl=http://www.sptraining.co.uk/resources/Manual%2BHandling%2Bcartoon.jpg&amp;imgrefurl=http://www.inetgiant.co.uk/tags/manual-handling&amp;usg=__fBXUl-ezA8fC9_nbwxGKx6-kRq4=&amp;h=132&amp;w=132&amp;sz=5&amp;hl=en&amp;start=56&amp;zoom=1&amp;itbs=1&amp;tbnid=3C24PUez8hPQsM:&amp;tbnh=92&amp;tbnw=92&amp;prev=/search?q=ergonomics+warehouse+worker+cartoon&amp;start=42&amp;hl=en&amp;sa=N&amp;biw=1639&amp;bih=871&amp;gbv=2&amp;ndsp=21&amp;tbm=isch&amp;ei=ubbfTeqmMIfUsgbAl4TeB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Erasmus Smart Port Rotterdam</a:t>
            </a:r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924300" y="2070100"/>
            <a:ext cx="54721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endParaRPr lang="en-US" sz="3600" b="1" i="1"/>
          </a:p>
          <a:p>
            <a:pPr eaLnBrk="0" hangingPunct="0"/>
            <a:endParaRPr lang="en-US" sz="3200" b="1"/>
          </a:p>
          <a:p>
            <a:pPr eaLnBrk="0" hangingPunct="0"/>
            <a:endParaRPr lang="en-US" sz="3200" b="1"/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9220" name="Picture 13" descr="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163" y="2767013"/>
            <a:ext cx="447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bl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163" y="2767013"/>
            <a:ext cx="447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35"/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223" name="Rectangle 36"/>
          <p:cNvSpPr>
            <a:spLocks noChangeArrowheads="1"/>
          </p:cNvSpPr>
          <p:nvPr/>
        </p:nvSpPr>
        <p:spPr bwMode="auto">
          <a:xfrm>
            <a:off x="1331913" y="486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9224" name="Picture 44" descr="OBR_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5913438"/>
            <a:ext cx="19446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9988" y="5684838"/>
            <a:ext cx="1582737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6" descr="port-of-rotterdam-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5613400"/>
            <a:ext cx="100806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48"/>
          <p:cNvSpPr txBox="1">
            <a:spLocks noChangeArrowheads="1"/>
          </p:cNvSpPr>
          <p:nvPr/>
        </p:nvSpPr>
        <p:spPr bwMode="auto">
          <a:xfrm>
            <a:off x="755650" y="2349500"/>
            <a:ext cx="83883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4000" b="1"/>
              <a:t>Ren</a:t>
            </a:r>
            <a:r>
              <a:rPr lang="nl-NL" sz="4000" b="1">
                <a:cs typeface="Arial" charset="0"/>
              </a:rPr>
              <a:t>é de Koster</a:t>
            </a:r>
          </a:p>
          <a:p>
            <a:pPr eaLnBrk="0" hangingPunct="0">
              <a:spcBef>
                <a:spcPct val="50000"/>
              </a:spcBef>
            </a:pPr>
            <a:r>
              <a:rPr lang="nl-NL" b="1">
                <a:cs typeface="Arial" charset="0"/>
              </a:rPr>
              <a:t>Rotterdam School of Management</a:t>
            </a:r>
          </a:p>
          <a:p>
            <a:pPr eaLnBrk="0" hangingPunct="0">
              <a:spcBef>
                <a:spcPct val="50000"/>
              </a:spcBef>
            </a:pPr>
            <a:endParaRPr lang="nl-NL" b="1">
              <a:cs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nl-NL" b="1">
                <a:cs typeface="Arial" charset="0"/>
              </a:rPr>
              <a:t>Research program: 2011-2014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55650" y="1412875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/>
              <a:t>Output 2011-2012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35013" y="2133600"/>
            <a:ext cx="8229600" cy="3805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smtClean="0"/>
              <a:t>Container terminals:</a:t>
            </a:r>
          </a:p>
          <a:p>
            <a:pPr marL="609600" indent="-609600"/>
            <a:r>
              <a:rPr lang="en-US" sz="2000" smtClean="0"/>
              <a:t>No published output yet. 2 working papers (target journals: TRB, TS)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Compact storage:</a:t>
            </a:r>
          </a:p>
          <a:p>
            <a:pPr marL="609600" indent="-609600"/>
            <a:r>
              <a:rPr lang="en-US" sz="2000" smtClean="0"/>
              <a:t>No published output yet. 2 working papers (target journal: TS)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The human factor:</a:t>
            </a:r>
          </a:p>
          <a:p>
            <a:pPr marL="609600" indent="-609600"/>
            <a:r>
              <a:rPr lang="en-US" sz="2000" smtClean="0"/>
              <a:t>One accepted paper: JOM</a:t>
            </a:r>
          </a:p>
          <a:p>
            <a:pPr marL="609600" indent="-609600"/>
            <a:r>
              <a:rPr lang="en-US" sz="2000" smtClean="0"/>
              <a:t>one working paper (IIE T)</a:t>
            </a:r>
          </a:p>
          <a:p>
            <a:pPr marL="609600" indent="-609600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 bwMode="auto">
          <a:xfrm>
            <a:off x="755650" y="1412875"/>
            <a:ext cx="8229600" cy="711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/>
              <a:t>The team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 bwMode="auto">
          <a:xfrm>
            <a:off x="735013" y="2133600"/>
            <a:ext cx="8229600" cy="3805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René de Koster (prof. Logistics)</a:t>
            </a:r>
          </a:p>
          <a:p>
            <a:r>
              <a:rPr lang="en-US" smtClean="0"/>
              <a:t>Amir Gharehgozli (PhD candidate)</a:t>
            </a:r>
          </a:p>
          <a:p>
            <a:r>
              <a:rPr lang="en-US" smtClean="0"/>
              <a:t>Nima Zaerpour (PhD candidate)</a:t>
            </a:r>
          </a:p>
          <a:p>
            <a:r>
              <a:rPr lang="en-US" smtClean="0"/>
              <a:t>Yugang Yu (Ass. Professor)</a:t>
            </a:r>
          </a:p>
          <a:p>
            <a:r>
              <a:rPr lang="en-US" smtClean="0"/>
              <a:t>Debjit Roy (Postdoc as from 1-8-’11)</a:t>
            </a:r>
          </a:p>
          <a:p>
            <a:r>
              <a:rPr lang="en-US" smtClean="0"/>
              <a:t>And others (Stam, Balk, Dul, Larco,..)</a:t>
            </a:r>
          </a:p>
        </p:txBody>
      </p:sp>
      <p:pic>
        <p:nvPicPr>
          <p:cNvPr id="11268" name="Picture 4" descr="RdK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1168400" cy="1752600"/>
          </a:xfrm>
          <a:prstGeom prst="rect">
            <a:avLst/>
          </a:prstGeom>
          <a:noFill/>
        </p:spPr>
      </p:pic>
      <p:pic>
        <p:nvPicPr>
          <p:cNvPr id="11269" name="Picture 5" descr="am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1038225" cy="1752600"/>
          </a:xfrm>
          <a:prstGeom prst="rect">
            <a:avLst/>
          </a:prstGeom>
          <a:noFill/>
        </p:spPr>
      </p:pic>
      <p:pic>
        <p:nvPicPr>
          <p:cNvPr id="11270" name="Picture 6" descr="ni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5613" y="228600"/>
            <a:ext cx="1089025" cy="1600200"/>
          </a:xfrm>
          <a:prstGeom prst="rect">
            <a:avLst/>
          </a:prstGeom>
          <a:noFill/>
        </p:spPr>
      </p:pic>
      <p:pic>
        <p:nvPicPr>
          <p:cNvPr id="11271" name="Picture 7" descr="yu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6863" y="228600"/>
            <a:ext cx="1227137" cy="1676400"/>
          </a:xfrm>
          <a:prstGeom prst="rect">
            <a:avLst/>
          </a:prstGeom>
          <a:noFill/>
        </p:spPr>
      </p:pic>
      <p:pic>
        <p:nvPicPr>
          <p:cNvPr id="11272" name="Picture 8" descr="ANd9GcSpTrEZToycHDZ9Fh9L3z_nHMbcifdtDGK_z9BduJ399fP4pw2wOPqX2q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3716338"/>
            <a:ext cx="1358900" cy="1485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55650" y="1412875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/>
              <a:t>Research topics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35013" y="2133600"/>
            <a:ext cx="8229600" cy="3805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mtClean="0"/>
              <a:t>Container terminal operations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Compact storage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The “Human factor”</a:t>
            </a:r>
          </a:p>
          <a:p>
            <a:pPr marL="609600" indent="-609600">
              <a:buFontTx/>
              <a:buAutoNum type="arabicPeriod"/>
            </a:pPr>
            <a:r>
              <a:rPr lang="en-US" smtClean="0"/>
              <a:t>New topics: Ultimate, green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87638"/>
            <a:ext cx="3219450" cy="2181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55650" y="1412875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/>
              <a:t>1. Container terminal operations</a:t>
            </a:r>
          </a:p>
        </p:txBody>
      </p:sp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260600"/>
            <a:ext cx="3860800" cy="418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5" name="Picture 7" descr="ECTKR2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508500"/>
            <a:ext cx="3132137" cy="2205038"/>
          </a:xfrm>
          <a:prstGeom prst="rect">
            <a:avLst/>
          </a:prstGeom>
          <a:noFill/>
        </p:spPr>
      </p:pic>
      <p:pic>
        <p:nvPicPr>
          <p:cNvPr id="17421" name="Picture 13" descr="image0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1388" y="0"/>
            <a:ext cx="1852612" cy="2646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55650" y="1412875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/>
              <a:t>1. Container terminal operations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35013" y="2133600"/>
            <a:ext cx="8229600" cy="3805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/>
              <a:t>Yu, Gharehgozli: stacking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Objectives: minimizing makespan, response time,..</a:t>
            </a:r>
          </a:p>
          <a:p>
            <a:pPr marL="609600" indent="-609600">
              <a:buFontTx/>
              <a:buChar char="-"/>
            </a:pPr>
            <a:r>
              <a:rPr lang="en-US" sz="2000" smtClean="0"/>
              <a:t>Where to store containers?</a:t>
            </a:r>
          </a:p>
          <a:p>
            <a:pPr marL="609600" indent="-609600">
              <a:buFontTx/>
              <a:buChar char="-"/>
            </a:pPr>
            <a:r>
              <a:rPr lang="en-US" sz="2000" smtClean="0"/>
              <a:t>In which sequence to retrieve containers?</a:t>
            </a:r>
          </a:p>
          <a:p>
            <a:pPr marL="609600" indent="-609600">
              <a:buFontTx/>
              <a:buChar char="-"/>
            </a:pPr>
            <a:r>
              <a:rPr lang="en-US" sz="2000" smtClean="0"/>
              <a:t>How to layout stacks?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Method: mathematical programming models</a:t>
            </a:r>
          </a:p>
          <a:p>
            <a:pPr marL="609600" indent="-609600">
              <a:buFontTx/>
              <a:buNone/>
            </a:pPr>
            <a:r>
              <a:rPr lang="en-US" smtClean="0"/>
              <a:t>Roy: transport, scheduling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Objectives: estimating performance of a container terminal as function of the design, the handling systems, and policies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Method: queuing network models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55650" y="1412875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/>
              <a:t>2. Compact storage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524000" y="2276475"/>
          <a:ext cx="59150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Visio" r:id="rId3" imgW="7995873" imgH="3072816" progId="Visio.Drawing.11">
                  <p:embed/>
                </p:oleObj>
              </mc:Choice>
              <mc:Fallback>
                <p:oleObj name="Visio" r:id="rId3" imgW="7995873" imgH="3072816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76475"/>
                        <a:ext cx="5915025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167" descr="C:\Users\Administrator\Documents\Documents\PhD research\DAI\Random Storage paper\Drawings\Virtual ais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718050"/>
            <a:ext cx="5029200" cy="159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55650" y="1412875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/>
              <a:t>2. Compact storage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35013" y="2133600"/>
            <a:ext cx="8229600" cy="3805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/>
              <a:t>Zaerpour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Objectives: minimizing makespan, response time, efficient design, ..</a:t>
            </a:r>
          </a:p>
          <a:p>
            <a:pPr marL="609600" indent="-609600">
              <a:buFontTx/>
              <a:buChar char="-"/>
            </a:pPr>
            <a:r>
              <a:rPr lang="en-US" sz="2000" smtClean="0"/>
              <a:t>How to determine performance for different types of storage systems?</a:t>
            </a:r>
          </a:p>
          <a:p>
            <a:pPr marL="609600" indent="-609600">
              <a:buFontTx/>
              <a:buChar char="-"/>
            </a:pPr>
            <a:r>
              <a:rPr lang="en-US" sz="2000" smtClean="0"/>
              <a:t>Where to store loads?</a:t>
            </a:r>
          </a:p>
          <a:p>
            <a:pPr marL="609600" indent="-609600">
              <a:buFontTx/>
              <a:buChar char="-"/>
            </a:pPr>
            <a:r>
              <a:rPr lang="en-US" sz="2000" smtClean="0"/>
              <a:t>How to retrieve loads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Method: modeling</a:t>
            </a:r>
          </a:p>
          <a:p>
            <a:pPr marL="609600" indent="-609600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55650" y="1412875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/>
              <a:t>3. The human factor</a:t>
            </a:r>
          </a:p>
        </p:txBody>
      </p:sp>
      <p:pic>
        <p:nvPicPr>
          <p:cNvPr id="20485" name="Picture 5" descr="Foto: Tom L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3368675" cy="1898650"/>
          </a:xfrm>
          <a:prstGeom prst="rect">
            <a:avLst/>
          </a:prstGeom>
          <a:noFill/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205038"/>
            <a:ext cx="37925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ANd9GcTdfpUjI8g60gfTrS7j-Bo9SdCAFF0kChNRFu_9E-r75WU3IkgimWbxH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508500"/>
            <a:ext cx="1584325" cy="1584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55650" y="1412875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mtClean="0"/>
              <a:t>3. The human factor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35013" y="2133600"/>
            <a:ext cx="8229600" cy="3805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mtClean="0"/>
              <a:t>Larco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Questions:</a:t>
            </a:r>
          </a:p>
          <a:p>
            <a:pPr marL="609600" indent="-609600"/>
            <a:r>
              <a:rPr lang="en-US" sz="2000" smtClean="0"/>
              <a:t>how to stimulate people to become more productive (and happy)?</a:t>
            </a:r>
          </a:p>
          <a:p>
            <a:pPr marL="609600" indent="-609600"/>
            <a:r>
              <a:rPr lang="en-US" sz="2000" smtClean="0"/>
              <a:t>How to include human factor objectives into operational decisions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Method: experimenting, modeling</a:t>
            </a:r>
          </a:p>
          <a:p>
            <a:pPr marL="609600" indent="-609600">
              <a:buFontTx/>
              <a:buNone/>
            </a:pPr>
            <a:r>
              <a:rPr lang="en-US" smtClean="0"/>
              <a:t>Balk, Stam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Questions:</a:t>
            </a:r>
          </a:p>
          <a:p>
            <a:pPr marL="609600" indent="-609600"/>
            <a:r>
              <a:rPr lang="en-US" sz="2000" smtClean="0"/>
              <a:t>How to reduce the number of accidents in warehouses?</a:t>
            </a:r>
          </a:p>
          <a:p>
            <a:pPr marL="609600" indent="-609600"/>
            <a:r>
              <a:rPr lang="en-US" sz="2000" smtClean="0"/>
              <a:t>Which traits make managers successful in reducing accidents?</a:t>
            </a:r>
          </a:p>
          <a:p>
            <a:pPr marL="609600" indent="-609600">
              <a:buFontTx/>
              <a:buNone/>
            </a:pPr>
            <a:r>
              <a:rPr lang="en-US" sz="2000" smtClean="0"/>
              <a:t>Method: surveys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6459</TotalTime>
  <Words>322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 Presentation</vt:lpstr>
      <vt:lpstr>Visio</vt:lpstr>
      <vt:lpstr>PowerPoint Presentation</vt:lpstr>
      <vt:lpstr>The team</vt:lpstr>
      <vt:lpstr>Research topics</vt:lpstr>
      <vt:lpstr>1. Container terminal operations</vt:lpstr>
      <vt:lpstr>1. Container terminal operations</vt:lpstr>
      <vt:lpstr>2. Compact storage</vt:lpstr>
      <vt:lpstr>2. Compact storage</vt:lpstr>
      <vt:lpstr>3. The human factor</vt:lpstr>
      <vt:lpstr>3. The human factor</vt:lpstr>
      <vt:lpstr>Output 2011-2012</vt:lpstr>
    </vt:vector>
  </TitlesOfParts>
  <Company>Jan Pinto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Pinto</dc:creator>
  <cp:lastModifiedBy>IWaaijer</cp:lastModifiedBy>
  <cp:revision>87</cp:revision>
  <cp:lastPrinted>2011-05-31T08:00:36Z</cp:lastPrinted>
  <dcterms:created xsi:type="dcterms:W3CDTF">2007-02-22T13:45:11Z</dcterms:created>
  <dcterms:modified xsi:type="dcterms:W3CDTF">2011-05-31T08:02:34Z</dcterms:modified>
</cp:coreProperties>
</file>