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sldIdLst>
    <p:sldId id="259" r:id="rId3"/>
    <p:sldId id="256" r:id="rId4"/>
    <p:sldId id="257" r:id="rId5"/>
    <p:sldId id="258" r:id="rId6"/>
  </p:sldIdLst>
  <p:sldSz cx="9144000" cy="6858000" type="screen4x3"/>
  <p:notesSz cx="6718300" cy="10121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9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263" cy="50609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5482" y="0"/>
            <a:ext cx="2911263" cy="506095"/>
          </a:xfrm>
          <a:prstGeom prst="rect">
            <a:avLst/>
          </a:prstGeom>
        </p:spPr>
        <p:txBody>
          <a:bodyPr vert="horz" lIns="91440" tIns="45720" rIns="91440" bIns="45720" rtlCol="0"/>
          <a:lstStyle>
            <a:lvl1pPr algn="r">
              <a:defRPr sz="1200"/>
            </a:lvl1pPr>
          </a:lstStyle>
          <a:p>
            <a:fld id="{7B5A34C6-CCDD-4376-B550-989113D9DECB}" type="datetimeFigureOut">
              <a:rPr lang="en-GB" smtClean="0"/>
              <a:t>03/06/2011</a:t>
            </a:fld>
            <a:endParaRPr lang="en-GB"/>
          </a:p>
        </p:txBody>
      </p:sp>
      <p:sp>
        <p:nvSpPr>
          <p:cNvPr id="4" name="Slide Image Placeholder 3"/>
          <p:cNvSpPr>
            <a:spLocks noGrp="1" noRot="1" noChangeAspect="1"/>
          </p:cNvSpPr>
          <p:nvPr>
            <p:ph type="sldImg" idx="2"/>
          </p:nvPr>
        </p:nvSpPr>
        <p:spPr>
          <a:xfrm>
            <a:off x="828675" y="758825"/>
            <a:ext cx="5060950" cy="37957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1830" y="4807903"/>
            <a:ext cx="5374640" cy="455485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614048"/>
            <a:ext cx="2911263" cy="50609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5482" y="9614048"/>
            <a:ext cx="2911263" cy="506095"/>
          </a:xfrm>
          <a:prstGeom prst="rect">
            <a:avLst/>
          </a:prstGeom>
        </p:spPr>
        <p:txBody>
          <a:bodyPr vert="horz" lIns="91440" tIns="45720" rIns="91440" bIns="45720" rtlCol="0" anchor="b"/>
          <a:lstStyle>
            <a:lvl1pPr algn="r">
              <a:defRPr sz="1200"/>
            </a:lvl1pPr>
          </a:lstStyle>
          <a:p>
            <a:fld id="{9F963EAE-161A-48E8-AF06-8D1419E59BC6}" type="slidenum">
              <a:rPr lang="en-GB" smtClean="0"/>
              <a:t>‹#›</a:t>
            </a:fld>
            <a:endParaRPr lang="en-GB"/>
          </a:p>
        </p:txBody>
      </p:sp>
    </p:spTree>
    <p:extLst>
      <p:ext uri="{BB962C8B-B14F-4D97-AF65-F5344CB8AC3E}">
        <p14:creationId xmlns:p14="http://schemas.microsoft.com/office/powerpoint/2010/main" val="1271288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B94251-9413-46EC-8A61-17FFA24BE43B}" type="slidenum">
              <a:rPr lang="en-US">
                <a:solidFill>
                  <a:prstClr val="black"/>
                </a:solidFill>
              </a:rPr>
              <a:pPr/>
              <a:t>1</a:t>
            </a:fld>
            <a:endParaRPr lang="en-US">
              <a:solidFill>
                <a:prstClr val="black"/>
              </a:solidFill>
            </a:endParaRPr>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B90973D-CD5E-49BC-B92E-E5EB5F501006}" type="datetimeFigureOut">
              <a:rPr lang="en-GB" smtClean="0"/>
              <a:t>03/06/2011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504FB-419D-4192-BABC-F11BE0DEC99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90973D-CD5E-49BC-B92E-E5EB5F501006}" type="datetimeFigureOut">
              <a:rPr lang="en-GB" smtClean="0"/>
              <a:t>03/06/2011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504FB-419D-4192-BABC-F11BE0DEC99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90973D-CD5E-49BC-B92E-E5EB5F501006}" type="datetimeFigureOut">
              <a:rPr lang="en-GB" smtClean="0"/>
              <a:t>03/06/2011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504FB-419D-4192-BABC-F11BE0DEC99E}"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1412776"/>
            <a:ext cx="8229600" cy="710952"/>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34888" y="2132856"/>
            <a:ext cx="8229600" cy="380588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90973D-CD5E-49BC-B92E-E5EB5F501006}" type="datetimeFigureOut">
              <a:rPr lang="en-GB" smtClean="0"/>
              <a:t>03/06/2011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504FB-419D-4192-BABC-F11BE0DEC99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90973D-CD5E-49BC-B92E-E5EB5F501006}" type="datetimeFigureOut">
              <a:rPr lang="en-GB" smtClean="0"/>
              <a:t>03/06/2011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504FB-419D-4192-BABC-F11BE0DEC99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B90973D-CD5E-49BC-B92E-E5EB5F501006}" type="datetimeFigureOut">
              <a:rPr lang="en-GB" smtClean="0"/>
              <a:t>03/06/2011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504FB-419D-4192-BABC-F11BE0DEC99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B90973D-CD5E-49BC-B92E-E5EB5F501006}" type="datetimeFigureOut">
              <a:rPr lang="en-GB" smtClean="0"/>
              <a:t>03/06/2011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9504FB-419D-4192-BABC-F11BE0DEC99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B90973D-CD5E-49BC-B92E-E5EB5F501006}" type="datetimeFigureOut">
              <a:rPr lang="en-GB" smtClean="0"/>
              <a:t>03/06/2011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9504FB-419D-4192-BABC-F11BE0DEC99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0973D-CD5E-49BC-B92E-E5EB5F501006}" type="datetimeFigureOut">
              <a:rPr lang="en-GB" smtClean="0"/>
              <a:t>03/06/2011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9504FB-419D-4192-BABC-F11BE0DEC99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0973D-CD5E-49BC-B92E-E5EB5F501006}" type="datetimeFigureOut">
              <a:rPr lang="en-GB" smtClean="0"/>
              <a:t>03/06/2011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504FB-419D-4192-BABC-F11BE0DEC99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0973D-CD5E-49BC-B92E-E5EB5F501006}" type="datetimeFigureOut">
              <a:rPr lang="en-GB" smtClean="0"/>
              <a:t>03/06/2011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504FB-419D-4192-BABC-F11BE0DEC99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0973D-CD5E-49BC-B92E-E5EB5F501006}" type="datetimeFigureOut">
              <a:rPr lang="en-GB" smtClean="0"/>
              <a:t>03/06/2011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504FB-419D-4192-BABC-F11BE0DEC99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4" name="Picture 20" descr="wit_achterkant_liggend_ENG"/>
          <p:cNvPicPr>
            <a:picLocks noChangeAspect="1" noChangeArrowheads="1"/>
          </p:cNvPicPr>
          <p:nvPr userDrawn="1"/>
        </p:nvPicPr>
        <p:blipFill>
          <a:blip r:embed="rId7" cstate="print"/>
          <a:srcRect/>
          <a:stretch>
            <a:fillRect/>
          </a:stretch>
        </p:blipFill>
        <p:spPr bwMode="auto">
          <a:xfrm>
            <a:off x="0" y="0"/>
            <a:ext cx="9145588" cy="6859588"/>
          </a:xfrm>
          <a:prstGeom prst="rect">
            <a:avLst/>
          </a:prstGeom>
          <a:noFill/>
        </p:spPr>
      </p:pic>
      <p:sp>
        <p:nvSpPr>
          <p:cNvPr id="1051" name="Rectangle 27"/>
          <p:cNvSpPr>
            <a:spLocks noChangeArrowheads="1"/>
          </p:cNvSpPr>
          <p:nvPr userDrawn="1"/>
        </p:nvSpPr>
        <p:spPr bwMode="auto">
          <a:xfrm>
            <a:off x="7508875" y="5957888"/>
            <a:ext cx="1289050" cy="366712"/>
          </a:xfrm>
          <a:prstGeom prst="rect">
            <a:avLst/>
          </a:prstGeom>
          <a:noFill/>
          <a:ln w="9525">
            <a:noFill/>
            <a:miter lim="800000"/>
            <a:headEnd/>
            <a:tailEnd/>
          </a:ln>
          <a:effectLst/>
        </p:spPr>
        <p:txBody>
          <a:bodyPr wrap="none" anchor="ctr">
            <a:spAutoFit/>
          </a:bodyPr>
          <a:lstStyle/>
          <a:p>
            <a:pPr eaLnBrk="0" fontAlgn="base" hangingPunct="0">
              <a:spcBef>
                <a:spcPct val="0"/>
              </a:spcBef>
              <a:spcAft>
                <a:spcPct val="0"/>
              </a:spcAft>
            </a:pPr>
            <a:r>
              <a:rPr lang="en-US" b="1">
                <a:solidFill>
                  <a:srgbClr val="E37823"/>
                </a:solidFill>
                <a:ea typeface="ＭＳ Ｐゴシック" pitchFamily="16" charset="-128"/>
              </a:rPr>
              <a:t>SmartPort</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Osaka" pitchFamily="16" charset="-128"/>
        </a:defRPr>
      </a:lvl2pPr>
      <a:lvl3pPr algn="ctr" rtl="0" fontAlgn="base">
        <a:spcBef>
          <a:spcPct val="0"/>
        </a:spcBef>
        <a:spcAft>
          <a:spcPct val="0"/>
        </a:spcAft>
        <a:defRPr sz="4400">
          <a:solidFill>
            <a:schemeClr val="tx2"/>
          </a:solidFill>
          <a:latin typeface="Arial" charset="0"/>
          <a:ea typeface="Osaka" pitchFamily="16" charset="-128"/>
        </a:defRPr>
      </a:lvl3pPr>
      <a:lvl4pPr algn="ctr" rtl="0" fontAlgn="base">
        <a:spcBef>
          <a:spcPct val="0"/>
        </a:spcBef>
        <a:spcAft>
          <a:spcPct val="0"/>
        </a:spcAft>
        <a:defRPr sz="4400">
          <a:solidFill>
            <a:schemeClr val="tx2"/>
          </a:solidFill>
          <a:latin typeface="Arial" charset="0"/>
          <a:ea typeface="Osaka" pitchFamily="16" charset="-128"/>
        </a:defRPr>
      </a:lvl4pPr>
      <a:lvl5pPr algn="ctr" rtl="0" fontAlgn="base">
        <a:spcBef>
          <a:spcPct val="0"/>
        </a:spcBef>
        <a:spcAft>
          <a:spcPct val="0"/>
        </a:spcAft>
        <a:defRPr sz="4400">
          <a:solidFill>
            <a:schemeClr val="tx2"/>
          </a:solidFill>
          <a:latin typeface="Arial" charset="0"/>
          <a:ea typeface="Osaka" pitchFamily="16" charset="-128"/>
        </a:defRPr>
      </a:lvl5pPr>
      <a:lvl6pPr marL="457200" algn="ctr" rtl="0" fontAlgn="base">
        <a:spcBef>
          <a:spcPct val="0"/>
        </a:spcBef>
        <a:spcAft>
          <a:spcPct val="0"/>
        </a:spcAft>
        <a:defRPr sz="4400">
          <a:solidFill>
            <a:schemeClr val="tx2"/>
          </a:solidFill>
          <a:latin typeface="Arial" charset="0"/>
          <a:ea typeface="Osaka" pitchFamily="16" charset="-128"/>
        </a:defRPr>
      </a:lvl6pPr>
      <a:lvl7pPr marL="914400" algn="ctr" rtl="0" fontAlgn="base">
        <a:spcBef>
          <a:spcPct val="0"/>
        </a:spcBef>
        <a:spcAft>
          <a:spcPct val="0"/>
        </a:spcAft>
        <a:defRPr sz="4400">
          <a:solidFill>
            <a:schemeClr val="tx2"/>
          </a:solidFill>
          <a:latin typeface="Arial" charset="0"/>
          <a:ea typeface="Osaka" pitchFamily="16" charset="-128"/>
        </a:defRPr>
      </a:lvl7pPr>
      <a:lvl8pPr marL="1371600" algn="ctr" rtl="0" fontAlgn="base">
        <a:spcBef>
          <a:spcPct val="0"/>
        </a:spcBef>
        <a:spcAft>
          <a:spcPct val="0"/>
        </a:spcAft>
        <a:defRPr sz="4400">
          <a:solidFill>
            <a:schemeClr val="tx2"/>
          </a:solidFill>
          <a:latin typeface="Arial" charset="0"/>
          <a:ea typeface="Osaka" pitchFamily="16" charset="-128"/>
        </a:defRPr>
      </a:lvl8pPr>
      <a:lvl9pPr marL="1828800" algn="ctr" rtl="0" fontAlgn="base">
        <a:spcBef>
          <a:spcPct val="0"/>
        </a:spcBef>
        <a:spcAft>
          <a:spcPct val="0"/>
        </a:spcAft>
        <a:defRPr sz="4400">
          <a:solidFill>
            <a:schemeClr val="tx2"/>
          </a:solidFill>
          <a:latin typeface="Arial" charset="0"/>
          <a:ea typeface="Osaka" pitchFamily="16"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1066800" y="1524000"/>
            <a:ext cx="7315200" cy="519113"/>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US" sz="2800" dirty="0">
                <a:solidFill>
                  <a:srgbClr val="FFFFFF"/>
                </a:solidFill>
                <a:latin typeface="Arial Black" pitchFamily="34" charset="0"/>
                <a:ea typeface="ＭＳ Ｐゴシック" pitchFamily="16" charset="-128"/>
              </a:rPr>
              <a:t>Erasmus Smart Port Rotterdam</a:t>
            </a:r>
          </a:p>
        </p:txBody>
      </p:sp>
      <p:sp>
        <p:nvSpPr>
          <p:cNvPr id="98307" name="Text Box 3"/>
          <p:cNvSpPr txBox="1">
            <a:spLocks noChangeArrowheads="1"/>
          </p:cNvSpPr>
          <p:nvPr/>
        </p:nvSpPr>
        <p:spPr bwMode="auto">
          <a:xfrm>
            <a:off x="3924300" y="2070100"/>
            <a:ext cx="5472113" cy="1616075"/>
          </a:xfrm>
          <a:prstGeom prst="rect">
            <a:avLst/>
          </a:prstGeom>
          <a:noFill/>
          <a:ln w="9525">
            <a:noFill/>
            <a:miter lim="800000"/>
            <a:headEnd/>
            <a:tailEnd/>
          </a:ln>
        </p:spPr>
        <p:txBody>
          <a:bodyPr>
            <a:spAutoFit/>
          </a:bodyPr>
          <a:lstStyle/>
          <a:p>
            <a:pPr eaLnBrk="0" fontAlgn="base" hangingPunct="0">
              <a:spcBef>
                <a:spcPct val="0"/>
              </a:spcBef>
              <a:spcAft>
                <a:spcPct val="0"/>
              </a:spcAft>
              <a:buFontTx/>
              <a:buChar char="-"/>
            </a:pPr>
            <a:endParaRPr lang="en-US" sz="3600" b="1" i="1">
              <a:solidFill>
                <a:srgbClr val="000000"/>
              </a:solidFill>
              <a:ea typeface="ＭＳ Ｐゴシック" pitchFamily="16" charset="-128"/>
            </a:endParaRPr>
          </a:p>
          <a:p>
            <a:pPr eaLnBrk="0" fontAlgn="base" hangingPunct="0">
              <a:spcBef>
                <a:spcPct val="0"/>
              </a:spcBef>
              <a:spcAft>
                <a:spcPct val="0"/>
              </a:spcAft>
            </a:pPr>
            <a:endParaRPr lang="en-US" sz="3200" b="1">
              <a:solidFill>
                <a:srgbClr val="000000"/>
              </a:solidFill>
              <a:ea typeface="ＭＳ Ｐゴシック" pitchFamily="16" charset="-128"/>
            </a:endParaRPr>
          </a:p>
          <a:p>
            <a:pPr eaLnBrk="0" fontAlgn="base" hangingPunct="0">
              <a:spcBef>
                <a:spcPct val="0"/>
              </a:spcBef>
              <a:spcAft>
                <a:spcPct val="0"/>
              </a:spcAft>
            </a:pPr>
            <a:endParaRPr lang="en-US" sz="3200" b="1">
              <a:solidFill>
                <a:srgbClr val="000000"/>
              </a:solidFill>
              <a:ea typeface="ＭＳ Ｐゴシック" pitchFamily="16" charset="-128"/>
            </a:endParaRPr>
          </a:p>
        </p:txBody>
      </p:sp>
      <p:sp>
        <p:nvSpPr>
          <p:cNvPr id="98311"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0" fontAlgn="base" hangingPunct="0">
              <a:spcBef>
                <a:spcPct val="0"/>
              </a:spcBef>
              <a:spcAft>
                <a:spcPct val="0"/>
              </a:spcAft>
            </a:pPr>
            <a:endParaRPr lang="en-US" sz="2400">
              <a:solidFill>
                <a:srgbClr val="000000"/>
              </a:solidFill>
              <a:ea typeface="ＭＳ Ｐゴシック" pitchFamily="16" charset="-128"/>
            </a:endParaRPr>
          </a:p>
        </p:txBody>
      </p:sp>
      <p:pic>
        <p:nvPicPr>
          <p:cNvPr id="98317" name="Picture 13" descr="blank"/>
          <p:cNvPicPr>
            <a:picLocks noChangeAspect="1" noChangeArrowheads="1"/>
          </p:cNvPicPr>
          <p:nvPr/>
        </p:nvPicPr>
        <p:blipFill>
          <a:blip r:embed="rId3"/>
          <a:srcRect/>
          <a:stretch>
            <a:fillRect/>
          </a:stretch>
        </p:blipFill>
        <p:spPr bwMode="auto">
          <a:xfrm>
            <a:off x="4348163" y="2767013"/>
            <a:ext cx="447675" cy="1323975"/>
          </a:xfrm>
          <a:prstGeom prst="rect">
            <a:avLst/>
          </a:prstGeom>
          <a:noFill/>
        </p:spPr>
      </p:pic>
      <p:pic>
        <p:nvPicPr>
          <p:cNvPr id="98319" name="Picture 15" descr="blank"/>
          <p:cNvPicPr>
            <a:picLocks noChangeAspect="1" noChangeArrowheads="1"/>
          </p:cNvPicPr>
          <p:nvPr/>
        </p:nvPicPr>
        <p:blipFill>
          <a:blip r:embed="rId3"/>
          <a:srcRect/>
          <a:stretch>
            <a:fillRect/>
          </a:stretch>
        </p:blipFill>
        <p:spPr bwMode="auto">
          <a:xfrm>
            <a:off x="4348163" y="2767013"/>
            <a:ext cx="447675" cy="1323975"/>
          </a:xfrm>
          <a:prstGeom prst="rect">
            <a:avLst/>
          </a:prstGeom>
          <a:noFill/>
        </p:spPr>
      </p:pic>
      <p:sp>
        <p:nvSpPr>
          <p:cNvPr id="98339" name="Rectangle 35"/>
          <p:cNvSpPr>
            <a:spLocks noChangeArrowheads="1"/>
          </p:cNvSpPr>
          <p:nvPr/>
        </p:nvSpPr>
        <p:spPr bwMode="auto">
          <a:xfrm>
            <a:off x="0" y="2805113"/>
            <a:ext cx="9144000" cy="0"/>
          </a:xfrm>
          <a:prstGeom prst="rect">
            <a:avLst/>
          </a:prstGeom>
          <a:noFill/>
          <a:ln w="9525">
            <a:noFill/>
            <a:miter lim="800000"/>
            <a:headEnd/>
            <a:tailEnd/>
          </a:ln>
          <a:effectLst/>
        </p:spPr>
        <p:txBody>
          <a:bodyPr wrap="none" anchor="ctr">
            <a:spAutoFit/>
          </a:bodyPr>
          <a:lstStyle/>
          <a:p>
            <a:pPr eaLnBrk="0" fontAlgn="base" hangingPunct="0">
              <a:spcBef>
                <a:spcPct val="0"/>
              </a:spcBef>
              <a:spcAft>
                <a:spcPct val="0"/>
              </a:spcAft>
            </a:pPr>
            <a:endParaRPr lang="en-US" sz="2400">
              <a:solidFill>
                <a:srgbClr val="000000"/>
              </a:solidFill>
              <a:ea typeface="ＭＳ Ｐゴシック" pitchFamily="16" charset="-128"/>
            </a:endParaRPr>
          </a:p>
        </p:txBody>
      </p:sp>
      <p:sp>
        <p:nvSpPr>
          <p:cNvPr id="98340" name="Rectangle 36"/>
          <p:cNvSpPr>
            <a:spLocks noChangeArrowheads="1"/>
          </p:cNvSpPr>
          <p:nvPr/>
        </p:nvSpPr>
        <p:spPr bwMode="auto">
          <a:xfrm>
            <a:off x="1331913" y="4868863"/>
            <a:ext cx="9144000" cy="0"/>
          </a:xfrm>
          <a:prstGeom prst="rect">
            <a:avLst/>
          </a:prstGeom>
          <a:noFill/>
          <a:ln w="9525">
            <a:noFill/>
            <a:miter lim="800000"/>
            <a:headEnd/>
            <a:tailEnd/>
          </a:ln>
          <a:effectLst/>
        </p:spPr>
        <p:txBody>
          <a:bodyPr wrap="none" anchor="ctr">
            <a:spAutoFit/>
          </a:bodyPr>
          <a:lstStyle/>
          <a:p>
            <a:pPr eaLnBrk="0" fontAlgn="base" hangingPunct="0">
              <a:spcBef>
                <a:spcPct val="0"/>
              </a:spcBef>
              <a:spcAft>
                <a:spcPct val="0"/>
              </a:spcAft>
            </a:pPr>
            <a:endParaRPr lang="en-US" sz="2400">
              <a:solidFill>
                <a:srgbClr val="000000"/>
              </a:solidFill>
              <a:ea typeface="ＭＳ Ｐゴシック" pitchFamily="16" charset="-128"/>
            </a:endParaRPr>
          </a:p>
        </p:txBody>
      </p:sp>
      <p:pic>
        <p:nvPicPr>
          <p:cNvPr id="98348" name="Picture 44" descr="OBR_T1"/>
          <p:cNvPicPr>
            <a:picLocks noChangeAspect="1" noChangeArrowheads="1"/>
          </p:cNvPicPr>
          <p:nvPr/>
        </p:nvPicPr>
        <p:blipFill>
          <a:blip r:embed="rId4" cstate="print"/>
          <a:srcRect/>
          <a:stretch>
            <a:fillRect/>
          </a:stretch>
        </p:blipFill>
        <p:spPr bwMode="auto">
          <a:xfrm>
            <a:off x="1763713" y="5913438"/>
            <a:ext cx="1944687" cy="793750"/>
          </a:xfrm>
          <a:prstGeom prst="rect">
            <a:avLst/>
          </a:prstGeom>
          <a:noFill/>
          <a:ln w="9525">
            <a:noFill/>
            <a:miter lim="800000"/>
            <a:headEnd/>
            <a:tailEnd/>
          </a:ln>
        </p:spPr>
      </p:pic>
      <p:pic>
        <p:nvPicPr>
          <p:cNvPr id="98349" name="Picture 45"/>
          <p:cNvPicPr>
            <a:picLocks noChangeAspect="1" noChangeArrowheads="1"/>
          </p:cNvPicPr>
          <p:nvPr/>
        </p:nvPicPr>
        <p:blipFill>
          <a:blip r:embed="rId5" cstate="print"/>
          <a:srcRect/>
          <a:stretch>
            <a:fillRect/>
          </a:stretch>
        </p:blipFill>
        <p:spPr bwMode="auto">
          <a:xfrm>
            <a:off x="3709988" y="5684838"/>
            <a:ext cx="1582737" cy="833437"/>
          </a:xfrm>
          <a:prstGeom prst="rect">
            <a:avLst/>
          </a:prstGeom>
          <a:noFill/>
        </p:spPr>
      </p:pic>
      <p:pic>
        <p:nvPicPr>
          <p:cNvPr id="98350" name="Picture 46" descr="port-of-rotterdam-logo"/>
          <p:cNvPicPr>
            <a:picLocks noChangeAspect="1" noChangeArrowheads="1"/>
          </p:cNvPicPr>
          <p:nvPr/>
        </p:nvPicPr>
        <p:blipFill>
          <a:blip r:embed="rId6" cstate="print"/>
          <a:srcRect/>
          <a:stretch>
            <a:fillRect/>
          </a:stretch>
        </p:blipFill>
        <p:spPr bwMode="auto">
          <a:xfrm>
            <a:off x="827088" y="5613400"/>
            <a:ext cx="1008062" cy="947738"/>
          </a:xfrm>
          <a:prstGeom prst="rect">
            <a:avLst/>
          </a:prstGeom>
          <a:noFill/>
        </p:spPr>
      </p:pic>
      <p:sp>
        <p:nvSpPr>
          <p:cNvPr id="98352" name="Text Box 48"/>
          <p:cNvSpPr txBox="1">
            <a:spLocks noChangeArrowheads="1"/>
          </p:cNvSpPr>
          <p:nvPr/>
        </p:nvSpPr>
        <p:spPr bwMode="auto">
          <a:xfrm>
            <a:off x="2123728" y="3068960"/>
            <a:ext cx="5761037" cy="1569660"/>
          </a:xfrm>
          <a:prstGeom prst="rect">
            <a:avLst/>
          </a:prstGeom>
          <a:noFill/>
          <a:ln w="9525">
            <a:noFill/>
            <a:miter lim="800000"/>
            <a:headEnd/>
            <a:tailEnd/>
          </a:ln>
          <a:effectLst/>
        </p:spPr>
        <p:txBody>
          <a:bodyPr wrap="square">
            <a:spAutoFit/>
          </a:bodyPr>
          <a:lstStyle/>
          <a:p>
            <a:pPr algn="ctr" eaLnBrk="0" fontAlgn="base" hangingPunct="0">
              <a:spcBef>
                <a:spcPct val="50000"/>
              </a:spcBef>
              <a:spcAft>
                <a:spcPct val="0"/>
              </a:spcAft>
            </a:pPr>
            <a:r>
              <a:rPr lang="nl-NL" sz="2400" b="1" dirty="0">
                <a:solidFill>
                  <a:srgbClr val="000000"/>
                </a:solidFill>
                <a:ea typeface="ＭＳ Ｐゴシック" pitchFamily="16" charset="-128"/>
              </a:rPr>
              <a:t>H.E. </a:t>
            </a:r>
            <a:r>
              <a:rPr lang="nl-NL" sz="2400" b="1" dirty="0" err="1">
                <a:solidFill>
                  <a:srgbClr val="000000"/>
                </a:solidFill>
                <a:ea typeface="ＭＳ Ｐゴシック" pitchFamily="16" charset="-128"/>
              </a:rPr>
              <a:t>Haralambides</a:t>
            </a:r>
            <a:endParaRPr lang="nl-NL" sz="2400" b="1" dirty="0">
              <a:solidFill>
                <a:srgbClr val="000000"/>
              </a:solidFill>
              <a:ea typeface="ＭＳ Ｐゴシック" pitchFamily="16" charset="-128"/>
            </a:endParaRPr>
          </a:p>
          <a:p>
            <a:pPr algn="ctr" eaLnBrk="0" fontAlgn="base" hangingPunct="0">
              <a:spcBef>
                <a:spcPct val="50000"/>
              </a:spcBef>
              <a:spcAft>
                <a:spcPct val="0"/>
              </a:spcAft>
            </a:pPr>
            <a:r>
              <a:rPr lang="nl-NL" sz="2400" b="1" dirty="0" err="1">
                <a:solidFill>
                  <a:srgbClr val="000000"/>
                </a:solidFill>
                <a:ea typeface="ＭＳ Ｐゴシック" pitchFamily="16" charset="-128"/>
              </a:rPr>
              <a:t>Current</a:t>
            </a:r>
            <a:r>
              <a:rPr lang="nl-NL" sz="2400" b="1" dirty="0">
                <a:solidFill>
                  <a:srgbClr val="000000"/>
                </a:solidFill>
                <a:ea typeface="ＭＳ Ｐゴシック" pitchFamily="16" charset="-128"/>
              </a:rPr>
              <a:t> and </a:t>
            </a:r>
            <a:r>
              <a:rPr lang="nl-NL" sz="2400" b="1" dirty="0" err="1">
                <a:solidFill>
                  <a:srgbClr val="000000"/>
                </a:solidFill>
                <a:ea typeface="ＭＳ Ｐゴシック" pitchFamily="16" charset="-128"/>
              </a:rPr>
              <a:t>immediate</a:t>
            </a:r>
            <a:r>
              <a:rPr lang="nl-NL" sz="2400" b="1" dirty="0">
                <a:solidFill>
                  <a:srgbClr val="000000"/>
                </a:solidFill>
                <a:ea typeface="ＭＳ Ｐゴシック" pitchFamily="16" charset="-128"/>
              </a:rPr>
              <a:t> past research</a:t>
            </a:r>
          </a:p>
          <a:p>
            <a:pPr algn="ctr" eaLnBrk="0" fontAlgn="base" hangingPunct="0">
              <a:spcBef>
                <a:spcPct val="50000"/>
              </a:spcBef>
              <a:spcAft>
                <a:spcPct val="0"/>
              </a:spcAft>
            </a:pPr>
            <a:r>
              <a:rPr lang="nl-NL" sz="2400" b="1" dirty="0">
                <a:solidFill>
                  <a:srgbClr val="000000"/>
                </a:solidFill>
                <a:ea typeface="ＭＳ Ｐゴシック" pitchFamily="16" charset="-128"/>
              </a:rPr>
              <a:t>2010-2012</a:t>
            </a:r>
            <a:endParaRPr lang="en-GB" sz="2400" b="1" dirty="0">
              <a:solidFill>
                <a:srgbClr val="000000"/>
              </a:solidFill>
              <a:ea typeface="ＭＳ Ｐゴシック" pitchFamily="16" charset="-12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04664"/>
            <a:ext cx="7772400" cy="1470025"/>
          </a:xfrm>
        </p:spPr>
        <p:txBody>
          <a:bodyPr/>
          <a:lstStyle/>
          <a:p>
            <a:r>
              <a:rPr lang="en-US" dirty="0" smtClean="0"/>
              <a:t>SMARTPORT PhD</a:t>
            </a:r>
            <a:br>
              <a:rPr lang="en-US" dirty="0" smtClean="0"/>
            </a:br>
            <a:r>
              <a:rPr lang="en-US" sz="1800" dirty="0" smtClean="0"/>
              <a:t>(Brazilian candidate)</a:t>
            </a:r>
            <a:endParaRPr lang="en-GB" dirty="0"/>
          </a:p>
        </p:txBody>
      </p:sp>
      <p:sp>
        <p:nvSpPr>
          <p:cNvPr id="3" name="Subtitle 2"/>
          <p:cNvSpPr>
            <a:spLocks noGrp="1"/>
          </p:cNvSpPr>
          <p:nvPr>
            <p:ph type="subTitle" idx="1"/>
          </p:nvPr>
        </p:nvSpPr>
        <p:spPr>
          <a:xfrm>
            <a:off x="1403648" y="1916832"/>
            <a:ext cx="6400800" cy="4176464"/>
          </a:xfrm>
        </p:spPr>
        <p:txBody>
          <a:bodyPr>
            <a:normAutofit/>
          </a:bodyPr>
          <a:lstStyle/>
          <a:p>
            <a:r>
              <a:rPr lang="en-US" sz="2400" dirty="0" smtClean="0">
                <a:solidFill>
                  <a:schemeClr val="tx1"/>
                </a:solidFill>
              </a:rPr>
              <a:t>Benchmarking Port Authority Performance:</a:t>
            </a:r>
          </a:p>
          <a:p>
            <a:r>
              <a:rPr lang="en-US" sz="2400" dirty="0" smtClean="0">
                <a:solidFill>
                  <a:schemeClr val="tx1"/>
                </a:solidFill>
              </a:rPr>
              <a:t>(An International Study)</a:t>
            </a:r>
          </a:p>
          <a:p>
            <a:pPr algn="l"/>
            <a:endParaRPr lang="en-US" sz="1600" dirty="0" smtClean="0">
              <a:solidFill>
                <a:schemeClr val="tx1"/>
              </a:solidFill>
            </a:endParaRPr>
          </a:p>
          <a:p>
            <a:pPr algn="l"/>
            <a:r>
              <a:rPr lang="en-US" sz="1600" dirty="0" smtClean="0">
                <a:solidFill>
                  <a:schemeClr val="tx1"/>
                </a:solidFill>
              </a:rPr>
              <a:t>In the context of the new role of ports and terminals, as crucial nodes in global supply chain networks, the role of the Port Authority (PA) needs to be redefined and its performance assessed. </a:t>
            </a:r>
          </a:p>
          <a:p>
            <a:pPr algn="l"/>
            <a:r>
              <a:rPr lang="en-US" sz="1600" dirty="0" smtClean="0">
                <a:solidFill>
                  <a:schemeClr val="tx1"/>
                </a:solidFill>
              </a:rPr>
              <a:t>What is the “output” of a PA and what “inputs” are required to achieve it?</a:t>
            </a:r>
          </a:p>
          <a:p>
            <a:pPr algn="l"/>
            <a:r>
              <a:rPr lang="en-US" sz="1600" dirty="0" smtClean="0">
                <a:solidFill>
                  <a:schemeClr val="tx1"/>
                </a:solidFill>
              </a:rPr>
              <a:t>What lessons can be learned from international best practice? </a:t>
            </a:r>
          </a:p>
          <a:p>
            <a:pPr algn="l"/>
            <a:r>
              <a:rPr lang="en-US" sz="1600" dirty="0" smtClean="0">
                <a:solidFill>
                  <a:schemeClr val="tx1"/>
                </a:solidFill>
              </a:rPr>
              <a:t>Does the ‘ownership’ status of a port authority affect its performance?  </a:t>
            </a:r>
          </a:p>
          <a:p>
            <a:pPr algn="l"/>
            <a:r>
              <a:rPr lang="en-US" sz="1600" dirty="0" smtClean="0">
                <a:solidFill>
                  <a:schemeClr val="tx1"/>
                </a:solidFill>
              </a:rPr>
              <a:t>Does regional cooperation between PAs enhance efficiency?</a:t>
            </a:r>
          </a:p>
          <a:p>
            <a:pPr algn="l"/>
            <a:r>
              <a:rPr lang="en-US" sz="1600" dirty="0" smtClean="0">
                <a:solidFill>
                  <a:schemeClr val="tx1"/>
                </a:solidFill>
              </a:rPr>
              <a:t>These are some of the questions this PhD aims to address.</a:t>
            </a:r>
          </a:p>
          <a:p>
            <a:pPr algn="l"/>
            <a:r>
              <a:rPr lang="en-US" sz="1600" dirty="0" smtClean="0">
                <a:solidFill>
                  <a:schemeClr val="tx1"/>
                </a:solidFill>
              </a:rPr>
              <a:t>(Data Envelopment Analysis  is the employed methodology)</a:t>
            </a:r>
          </a:p>
          <a:p>
            <a:endParaRPr lang="en-US" dirty="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Immediate and Ongoing Research: 2010-2012</a:t>
            </a:r>
            <a:endParaRPr lang="en-GB" dirty="0"/>
          </a:p>
        </p:txBody>
      </p:sp>
      <p:sp>
        <p:nvSpPr>
          <p:cNvPr id="3" name="Content Placeholder 2"/>
          <p:cNvSpPr>
            <a:spLocks noGrp="1"/>
          </p:cNvSpPr>
          <p:nvPr>
            <p:ph idx="1"/>
          </p:nvPr>
        </p:nvSpPr>
        <p:spPr/>
        <p:txBody>
          <a:bodyPr>
            <a:normAutofit fontScale="25000" lnSpcReduction="20000"/>
          </a:bodyPr>
          <a:lstStyle/>
          <a:p>
            <a:pPr lvl="0"/>
            <a:r>
              <a:rPr lang="en-GB" sz="6400" dirty="0">
                <a:latin typeface="Times New Roman" pitchFamily="18" charset="0"/>
                <a:cs typeface="Times New Roman" pitchFamily="18" charset="0"/>
              </a:rPr>
              <a:t>Haralambides, H.E., Hussain, M., Pestana-Barros, C. and </a:t>
            </a:r>
            <a:r>
              <a:rPr lang="en-GB" sz="6400" dirty="0" err="1">
                <a:latin typeface="Times New Roman" pitchFamily="18" charset="0"/>
                <a:cs typeface="Times New Roman" pitchFamily="18" charset="0"/>
              </a:rPr>
              <a:t>Peypoch</a:t>
            </a:r>
            <a:r>
              <a:rPr lang="en-GB" sz="6400" dirty="0">
                <a:latin typeface="Times New Roman" pitchFamily="18" charset="0"/>
                <a:cs typeface="Times New Roman" pitchFamily="18" charset="0"/>
              </a:rPr>
              <a:t>, N. (2010) A New Approach in Benchmarking Seaport Efficiency and Technological Change. </a:t>
            </a:r>
            <a:r>
              <a:rPr lang="en-GB" sz="6400" i="1" dirty="0">
                <a:latin typeface="Times New Roman" pitchFamily="18" charset="0"/>
                <a:cs typeface="Times New Roman" pitchFamily="18" charset="0"/>
              </a:rPr>
              <a:t>International Journal of Transport Economics</a:t>
            </a:r>
            <a:r>
              <a:rPr lang="en-GB" sz="6400" dirty="0">
                <a:latin typeface="Times New Roman" pitchFamily="18" charset="0"/>
                <a:cs typeface="Times New Roman" pitchFamily="18" charset="0"/>
              </a:rPr>
              <a:t>, </a:t>
            </a:r>
            <a:r>
              <a:rPr lang="en-GB" sz="6400" b="1" dirty="0">
                <a:latin typeface="Times New Roman" pitchFamily="18" charset="0"/>
                <a:cs typeface="Times New Roman" pitchFamily="18" charset="0"/>
              </a:rPr>
              <a:t>38.1: </a:t>
            </a:r>
            <a:r>
              <a:rPr lang="en-GB" sz="6400" dirty="0">
                <a:latin typeface="Times New Roman" pitchFamily="18" charset="0"/>
                <a:cs typeface="Times New Roman" pitchFamily="18" charset="0"/>
              </a:rPr>
              <a:t>pp. 77-96</a:t>
            </a:r>
            <a:r>
              <a:rPr lang="en-GB" sz="6400" dirty="0" smtClean="0">
                <a:latin typeface="Times New Roman" pitchFamily="18" charset="0"/>
                <a:cs typeface="Times New Roman" pitchFamily="18" charset="0"/>
              </a:rPr>
              <a:t>.</a:t>
            </a:r>
          </a:p>
          <a:p>
            <a:pPr lvl="0">
              <a:buNone/>
            </a:pPr>
            <a:endParaRPr lang="en-GB" sz="6400" dirty="0">
              <a:latin typeface="Times New Roman" pitchFamily="18" charset="0"/>
              <a:cs typeface="Times New Roman" pitchFamily="18" charset="0"/>
            </a:endParaRPr>
          </a:p>
          <a:p>
            <a:pPr lvl="0"/>
            <a:r>
              <a:rPr lang="en-GB" sz="6400" dirty="0">
                <a:latin typeface="Times New Roman" pitchFamily="18" charset="0"/>
                <a:cs typeface="Times New Roman" pitchFamily="18" charset="0"/>
              </a:rPr>
              <a:t>Golias, M.M., </a:t>
            </a:r>
            <a:r>
              <a:rPr lang="en-GB" sz="6400" dirty="0" err="1">
                <a:latin typeface="Times New Roman" pitchFamily="18" charset="0"/>
                <a:cs typeface="Times New Roman" pitchFamily="18" charset="0"/>
              </a:rPr>
              <a:t>Saharidis</a:t>
            </a:r>
            <a:r>
              <a:rPr lang="en-GB" sz="6400" dirty="0">
                <a:latin typeface="Times New Roman" pitchFamily="18" charset="0"/>
                <a:cs typeface="Times New Roman" pitchFamily="18" charset="0"/>
              </a:rPr>
              <a:t>, G., Ivey, S., Haralambides, H.E. and </a:t>
            </a:r>
            <a:r>
              <a:rPr lang="en-GB" sz="6400" dirty="0" err="1">
                <a:latin typeface="Times New Roman" pitchFamily="18" charset="0"/>
                <a:cs typeface="Times New Roman" pitchFamily="18" charset="0"/>
              </a:rPr>
              <a:t>Ji</a:t>
            </a:r>
            <a:r>
              <a:rPr lang="en-GB" sz="6400" dirty="0">
                <a:latin typeface="Times New Roman" pitchFamily="18" charset="0"/>
                <a:cs typeface="Times New Roman" pitchFamily="18" charset="0"/>
              </a:rPr>
              <a:t>, K. (2011) ‘Advances in Truck Scheduling at a Cross Dock Facility’.  </a:t>
            </a:r>
            <a:r>
              <a:rPr lang="en-GB" sz="6400" i="1" dirty="0">
                <a:latin typeface="Times New Roman" pitchFamily="18" charset="0"/>
                <a:cs typeface="Times New Roman" pitchFamily="18" charset="0"/>
              </a:rPr>
              <a:t>International Journal of Information Systems and Supply Chain Management </a:t>
            </a:r>
            <a:r>
              <a:rPr lang="en-GB" sz="6400" dirty="0">
                <a:latin typeface="Times New Roman" pitchFamily="18" charset="0"/>
                <a:cs typeface="Times New Roman" pitchFamily="18" charset="0"/>
              </a:rPr>
              <a:t>(forthcoming</a:t>
            </a:r>
            <a:r>
              <a:rPr lang="en-GB" sz="6400" dirty="0" smtClean="0">
                <a:latin typeface="Times New Roman" pitchFamily="18" charset="0"/>
                <a:cs typeface="Times New Roman" pitchFamily="18" charset="0"/>
              </a:rPr>
              <a:t>).</a:t>
            </a:r>
          </a:p>
          <a:p>
            <a:pPr lvl="0">
              <a:buNone/>
            </a:pPr>
            <a:endParaRPr lang="en-GB" sz="6400" dirty="0">
              <a:latin typeface="Times New Roman" pitchFamily="18" charset="0"/>
              <a:cs typeface="Times New Roman" pitchFamily="18" charset="0"/>
            </a:endParaRPr>
          </a:p>
          <a:p>
            <a:pPr lvl="0"/>
            <a:r>
              <a:rPr lang="en-GB" sz="6400" dirty="0">
                <a:latin typeface="Times New Roman" pitchFamily="18" charset="0"/>
                <a:cs typeface="Times New Roman" pitchFamily="18" charset="0"/>
              </a:rPr>
              <a:t>Haralambides, H.E., Veldman, S.J., van Drunen, E. and Liu, M. (2011) ‘Determinants of a Regional Port-centric Logistics Hub: the Case of East Africa’. </a:t>
            </a:r>
            <a:r>
              <a:rPr lang="en-GB" sz="6400" i="1" dirty="0">
                <a:latin typeface="Times New Roman" pitchFamily="18" charset="0"/>
                <a:cs typeface="Times New Roman" pitchFamily="18" charset="0"/>
              </a:rPr>
              <a:t>Maritime Economics and Logistics </a:t>
            </a:r>
            <a:r>
              <a:rPr lang="en-GB" sz="6400" b="1" dirty="0">
                <a:latin typeface="Times New Roman" pitchFamily="18" charset="0"/>
                <a:cs typeface="Times New Roman" pitchFamily="18" charset="0"/>
              </a:rPr>
              <a:t>13</a:t>
            </a:r>
            <a:r>
              <a:rPr lang="en-GB" sz="6400" dirty="0">
                <a:latin typeface="Times New Roman" pitchFamily="18" charset="0"/>
                <a:cs typeface="Times New Roman" pitchFamily="18" charset="0"/>
              </a:rPr>
              <a:t>(1)</a:t>
            </a:r>
            <a:r>
              <a:rPr lang="el-GR" sz="6400" dirty="0">
                <a:latin typeface="Times New Roman" pitchFamily="18" charset="0"/>
                <a:cs typeface="Times New Roman" pitchFamily="18" charset="0"/>
              </a:rPr>
              <a:t>, 78-97</a:t>
            </a:r>
            <a:r>
              <a:rPr lang="el-GR" sz="6400" dirty="0" smtClean="0">
                <a:latin typeface="Times New Roman" pitchFamily="18" charset="0"/>
                <a:cs typeface="Times New Roman" pitchFamily="18" charset="0"/>
              </a:rPr>
              <a:t>.</a:t>
            </a:r>
            <a:endParaRPr lang="en-US" sz="6400" dirty="0" smtClean="0">
              <a:latin typeface="Times New Roman" pitchFamily="18" charset="0"/>
              <a:cs typeface="Times New Roman" pitchFamily="18" charset="0"/>
            </a:endParaRPr>
          </a:p>
          <a:p>
            <a:pPr lvl="0"/>
            <a:endParaRPr lang="en-GB" sz="6400" dirty="0">
              <a:latin typeface="Times New Roman" pitchFamily="18" charset="0"/>
              <a:cs typeface="Times New Roman" pitchFamily="18" charset="0"/>
            </a:endParaRPr>
          </a:p>
          <a:p>
            <a:pPr lvl="0"/>
            <a:r>
              <a:rPr lang="en-GB" sz="6400" dirty="0">
                <a:latin typeface="Times New Roman" pitchFamily="18" charset="0"/>
                <a:cs typeface="Times New Roman" pitchFamily="18" charset="0"/>
              </a:rPr>
              <a:t>Golias, M.M. and Haralambides, H.E. (2011) ‘Berth Scheduling with Variable Cost Functions’. </a:t>
            </a:r>
            <a:r>
              <a:rPr lang="en-GB" sz="6400" i="1" dirty="0">
                <a:latin typeface="Times New Roman" pitchFamily="18" charset="0"/>
                <a:cs typeface="Times New Roman" pitchFamily="18" charset="0"/>
              </a:rPr>
              <a:t>Maritime Economics and Logistics, </a:t>
            </a:r>
            <a:r>
              <a:rPr lang="en-GB" sz="6400" b="1" dirty="0">
                <a:latin typeface="Times New Roman" pitchFamily="18" charset="0"/>
                <a:cs typeface="Times New Roman" pitchFamily="18" charset="0"/>
              </a:rPr>
              <a:t>13</a:t>
            </a:r>
            <a:r>
              <a:rPr lang="en-GB" sz="6400" dirty="0">
                <a:latin typeface="Times New Roman" pitchFamily="18" charset="0"/>
                <a:cs typeface="Times New Roman" pitchFamily="18" charset="0"/>
              </a:rPr>
              <a:t>(2), 174-189</a:t>
            </a:r>
            <a:r>
              <a:rPr lang="en-GB" sz="6400" dirty="0" smtClean="0">
                <a:latin typeface="Times New Roman" pitchFamily="18" charset="0"/>
                <a:cs typeface="Times New Roman" pitchFamily="18" charset="0"/>
              </a:rPr>
              <a:t>.</a:t>
            </a:r>
          </a:p>
          <a:p>
            <a:pPr lvl="0"/>
            <a:endParaRPr lang="en-GB" sz="6400" dirty="0">
              <a:latin typeface="Times New Roman" pitchFamily="18" charset="0"/>
              <a:cs typeface="Times New Roman" pitchFamily="18" charset="0"/>
            </a:endParaRPr>
          </a:p>
          <a:p>
            <a:pPr lvl="0"/>
            <a:r>
              <a:rPr lang="en-GB" sz="6400" dirty="0">
                <a:latin typeface="Times New Roman" pitchFamily="18" charset="0"/>
                <a:cs typeface="Times New Roman" pitchFamily="18" charset="0"/>
              </a:rPr>
              <a:t>Haralambides, H.E. and Gujar, G. (2012) ‘On Balancing Supply Chain Efficiency and Environmental Impacts: an </a:t>
            </a:r>
            <a:r>
              <a:rPr lang="en-GB" sz="6400" i="1" dirty="0">
                <a:latin typeface="Times New Roman" pitchFamily="18" charset="0"/>
                <a:cs typeface="Times New Roman" pitchFamily="18" charset="0"/>
              </a:rPr>
              <a:t>eco</a:t>
            </a:r>
            <a:r>
              <a:rPr lang="en-GB" sz="6400" dirty="0">
                <a:latin typeface="Times New Roman" pitchFamily="18" charset="0"/>
                <a:cs typeface="Times New Roman" pitchFamily="18" charset="0"/>
              </a:rPr>
              <a:t>-DEA Model Applied to the Dry Port Sector of India’. </a:t>
            </a:r>
            <a:r>
              <a:rPr lang="en-GB" sz="6400" i="1" dirty="0">
                <a:latin typeface="Times New Roman" pitchFamily="18" charset="0"/>
                <a:cs typeface="Times New Roman" pitchFamily="18" charset="0"/>
              </a:rPr>
              <a:t>Maritime Economics and Logistics</a:t>
            </a:r>
            <a:r>
              <a:rPr lang="en-GB" sz="6400" dirty="0">
                <a:latin typeface="Times New Roman" pitchFamily="18" charset="0"/>
                <a:cs typeface="Times New Roman" pitchFamily="18" charset="0"/>
              </a:rPr>
              <a:t> </a:t>
            </a:r>
            <a:r>
              <a:rPr lang="en-GB" sz="6400" b="1" dirty="0">
                <a:latin typeface="Times New Roman" pitchFamily="18" charset="0"/>
                <a:cs typeface="Times New Roman" pitchFamily="18" charset="0"/>
              </a:rPr>
              <a:t>14</a:t>
            </a:r>
            <a:r>
              <a:rPr lang="en-GB" sz="6400" dirty="0">
                <a:latin typeface="Times New Roman" pitchFamily="18" charset="0"/>
                <a:cs typeface="Times New Roman" pitchFamily="18" charset="0"/>
              </a:rPr>
              <a:t>(1</a:t>
            </a:r>
            <a:r>
              <a:rPr lang="en-GB" sz="6400" dirty="0" smtClean="0">
                <a:latin typeface="Times New Roman" pitchFamily="18" charset="0"/>
                <a:cs typeface="Times New Roman" pitchFamily="18" charset="0"/>
              </a:rPr>
              <a:t>).</a:t>
            </a:r>
          </a:p>
          <a:p>
            <a:pPr lvl="0">
              <a:buNone/>
            </a:pPr>
            <a:endParaRPr lang="en-GB" sz="6400" dirty="0">
              <a:latin typeface="Times New Roman" pitchFamily="18" charset="0"/>
              <a:cs typeface="Times New Roman" pitchFamily="18" charset="0"/>
            </a:endParaRPr>
          </a:p>
          <a:p>
            <a:pPr lvl="0"/>
            <a:r>
              <a:rPr lang="en-GB" sz="6400" dirty="0">
                <a:latin typeface="Times New Roman" pitchFamily="18" charset="0"/>
                <a:cs typeface="Times New Roman" pitchFamily="18" charset="0"/>
              </a:rPr>
              <a:t>Haralambides, H.E. and Gujar, G. (2011, forthcoming) ‘The Indian Dry Ports Sector: Pricing Policies and Opportunities for Public-Private Partnerships’. Research in Transportation Economics, Elsevier Publishers.</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GB" sz="1600" dirty="0">
                <a:latin typeface="Times New Roman" pitchFamily="18" charset="0"/>
                <a:cs typeface="Times New Roman" pitchFamily="18" charset="0"/>
              </a:rPr>
              <a:t>Haralambides, H.E., Gujar, G. and Jain, M. (2011) ‘The Rotterdam Rules in an Indian perspective: Challenges and Opportunities’. Global Supply Chain Security Conference, 7-8 July, Imperial College, London</a:t>
            </a:r>
            <a:r>
              <a:rPr lang="en-GB" sz="1600" dirty="0" smtClean="0">
                <a:latin typeface="Times New Roman" pitchFamily="18" charset="0"/>
                <a:cs typeface="Times New Roman" pitchFamily="18" charset="0"/>
              </a:rPr>
              <a:t>.</a:t>
            </a:r>
          </a:p>
          <a:p>
            <a:pPr lvl="0"/>
            <a:endParaRPr lang="en-GB" sz="1600" dirty="0">
              <a:latin typeface="Times New Roman" pitchFamily="18" charset="0"/>
              <a:cs typeface="Times New Roman" pitchFamily="18" charset="0"/>
            </a:endParaRPr>
          </a:p>
          <a:p>
            <a:pPr lvl="0"/>
            <a:r>
              <a:rPr lang="en-GB" sz="1600" dirty="0">
                <a:latin typeface="Times New Roman" pitchFamily="18" charset="0"/>
                <a:cs typeface="Times New Roman" pitchFamily="18" charset="0"/>
              </a:rPr>
              <a:t>Haralambides, H.E. and Acciaro, M. (2010) ‘Bundling Transport and Logistics Services in Global Supply Chains’. In: Cullinane, K. (</a:t>
            </a:r>
            <a:r>
              <a:rPr lang="en-GB" sz="1600" dirty="0" err="1">
                <a:latin typeface="Times New Roman" pitchFamily="18" charset="0"/>
                <a:cs typeface="Times New Roman" pitchFamily="18" charset="0"/>
              </a:rPr>
              <a:t>ed</a:t>
            </a:r>
            <a:r>
              <a:rPr lang="en-GB" sz="1600" dirty="0">
                <a:latin typeface="Times New Roman" pitchFamily="18" charset="0"/>
                <a:cs typeface="Times New Roman" pitchFamily="18" charset="0"/>
              </a:rPr>
              <a:t>): </a:t>
            </a:r>
            <a:r>
              <a:rPr lang="en-GB" sz="1600" i="1" dirty="0">
                <a:latin typeface="Times New Roman" pitchFamily="18" charset="0"/>
                <a:cs typeface="Times New Roman" pitchFamily="18" charset="0"/>
              </a:rPr>
              <a:t>International Handbook of Maritime Business.</a:t>
            </a:r>
            <a:r>
              <a:rPr lang="en-GB" sz="1600" dirty="0">
                <a:latin typeface="Times New Roman" pitchFamily="18" charset="0"/>
                <a:cs typeface="Times New Roman" pitchFamily="18" charset="0"/>
              </a:rPr>
              <a:t> Edward Elgar (Cheltenham: UK), pp 123-149</a:t>
            </a:r>
            <a:r>
              <a:rPr lang="en-GB" sz="1600" dirty="0" smtClean="0">
                <a:latin typeface="Times New Roman" pitchFamily="18" charset="0"/>
                <a:cs typeface="Times New Roman" pitchFamily="18" charset="0"/>
              </a:rPr>
              <a:t>.</a:t>
            </a:r>
          </a:p>
          <a:p>
            <a:pPr lvl="0"/>
            <a:r>
              <a:rPr lang="en-GB" sz="1600" dirty="0" smtClean="0">
                <a:latin typeface="Times New Roman" pitchFamily="18" charset="0"/>
                <a:cs typeface="Times New Roman" pitchFamily="18" charset="0"/>
              </a:rPr>
              <a:t> </a:t>
            </a:r>
            <a:endParaRPr lang="en-GB" sz="1600" dirty="0">
              <a:latin typeface="Times New Roman" pitchFamily="18" charset="0"/>
              <a:cs typeface="Times New Roman" pitchFamily="18" charset="0"/>
            </a:endParaRPr>
          </a:p>
          <a:p>
            <a:pPr lvl="0"/>
            <a:r>
              <a:rPr lang="en-GB" sz="1600" dirty="0">
                <a:latin typeface="Times New Roman" pitchFamily="18" charset="0"/>
                <a:cs typeface="Times New Roman" pitchFamily="18" charset="0"/>
              </a:rPr>
              <a:t>Barros, C.P., Haralambides, H.E., Hussain, M. and </a:t>
            </a:r>
            <a:r>
              <a:rPr lang="en-GB" sz="1600" dirty="0" err="1">
                <a:latin typeface="Times New Roman" pitchFamily="18" charset="0"/>
                <a:cs typeface="Times New Roman" pitchFamily="18" charset="0"/>
              </a:rPr>
              <a:t>Peypoch</a:t>
            </a:r>
            <a:r>
              <a:rPr lang="en-GB" sz="1600" dirty="0">
                <a:latin typeface="Times New Roman" pitchFamily="18" charset="0"/>
                <a:cs typeface="Times New Roman" pitchFamily="18" charset="0"/>
              </a:rPr>
              <a:t>, N. (2011) ‘Seaport Efficiency and Productivity Growth’.  In: Cullinane, K. (</a:t>
            </a:r>
            <a:r>
              <a:rPr lang="en-GB" sz="1600" dirty="0" err="1">
                <a:latin typeface="Times New Roman" pitchFamily="18" charset="0"/>
                <a:cs typeface="Times New Roman" pitchFamily="18" charset="0"/>
              </a:rPr>
              <a:t>ed</a:t>
            </a:r>
            <a:r>
              <a:rPr lang="en-GB" sz="1600" dirty="0">
                <a:latin typeface="Times New Roman" pitchFamily="18" charset="0"/>
                <a:cs typeface="Times New Roman" pitchFamily="18" charset="0"/>
              </a:rPr>
              <a:t>): </a:t>
            </a:r>
            <a:r>
              <a:rPr lang="en-GB" sz="1600" i="1" dirty="0">
                <a:latin typeface="Times New Roman" pitchFamily="18" charset="0"/>
                <a:cs typeface="Times New Roman" pitchFamily="18" charset="0"/>
              </a:rPr>
              <a:t>International Handbook of </a:t>
            </a:r>
            <a:r>
              <a:rPr lang="en-US" sz="1600" i="1" dirty="0">
                <a:latin typeface="Times New Roman" pitchFamily="18" charset="0"/>
                <a:cs typeface="Times New Roman" pitchFamily="18" charset="0"/>
              </a:rPr>
              <a:t>Maritime</a:t>
            </a:r>
            <a:r>
              <a:rPr lang="en-GB" sz="1600" i="1" dirty="0">
                <a:latin typeface="Times New Roman" pitchFamily="18" charset="0"/>
                <a:cs typeface="Times New Roman" pitchFamily="18" charset="0"/>
              </a:rPr>
              <a:t> Economics</a:t>
            </a:r>
            <a:r>
              <a:rPr lang="en-GB" sz="1600" dirty="0">
                <a:latin typeface="Times New Roman" pitchFamily="18" charset="0"/>
                <a:cs typeface="Times New Roman" pitchFamily="18" charset="0"/>
              </a:rPr>
              <a:t>. Edward </a:t>
            </a:r>
            <a:r>
              <a:rPr lang="en-GB" sz="1600" dirty="0" smtClean="0">
                <a:latin typeface="Times New Roman" pitchFamily="18" charset="0"/>
                <a:cs typeface="Times New Roman" pitchFamily="18" charset="0"/>
              </a:rPr>
              <a:t>Elgar.</a:t>
            </a:r>
          </a:p>
          <a:p>
            <a:pPr lvl="0"/>
            <a:endParaRPr lang="en-GB" sz="1600" dirty="0">
              <a:latin typeface="Times New Roman" pitchFamily="18" charset="0"/>
              <a:cs typeface="Times New Roman" pitchFamily="18" charset="0"/>
            </a:endParaRPr>
          </a:p>
          <a:p>
            <a:pPr lvl="0"/>
            <a:r>
              <a:rPr lang="en-GB" sz="1600" dirty="0">
                <a:latin typeface="Times New Roman" pitchFamily="18" charset="0"/>
                <a:cs typeface="Times New Roman" pitchFamily="18" charset="0"/>
              </a:rPr>
              <a:t>Demirel, B., Cullinane, K. and Haralambides, H.E. (2011, forthcoming) ‘The Impact of Private Sector Participation on Container Terminal Efficiency in Turkey and the Eastern Mediterranean’ in: Wayne Talley (</a:t>
            </a:r>
            <a:r>
              <a:rPr lang="en-GB" sz="1600" dirty="0" err="1">
                <a:latin typeface="Times New Roman" pitchFamily="18" charset="0"/>
                <a:cs typeface="Times New Roman" pitchFamily="18" charset="0"/>
              </a:rPr>
              <a:t>ed</a:t>
            </a:r>
            <a:r>
              <a:rPr lang="en-GB" sz="1600" dirty="0">
                <a:latin typeface="Times New Roman" pitchFamily="18" charset="0"/>
                <a:cs typeface="Times New Roman" pitchFamily="18" charset="0"/>
              </a:rPr>
              <a:t>): </a:t>
            </a:r>
            <a:r>
              <a:rPr lang="en-GB" sz="1600" i="1" dirty="0">
                <a:latin typeface="Times New Roman" pitchFamily="18" charset="0"/>
                <a:cs typeface="Times New Roman" pitchFamily="18" charset="0"/>
              </a:rPr>
              <a:t>The Blackwell Companion to Maritime Economics</a:t>
            </a:r>
            <a:r>
              <a:rPr lang="en-GB" sz="1600" i="1" dirty="0" smtClean="0">
                <a:latin typeface="Times New Roman" pitchFamily="18" charset="0"/>
                <a:cs typeface="Times New Roman" pitchFamily="18" charset="0"/>
              </a:rPr>
              <a:t>.</a:t>
            </a:r>
          </a:p>
          <a:p>
            <a:pPr lvl="0"/>
            <a:endParaRPr lang="en-GB" sz="1600" i="1" dirty="0" smtClean="0">
              <a:latin typeface="Times New Roman" pitchFamily="18" charset="0"/>
              <a:cs typeface="Times New Roman" pitchFamily="18" charset="0"/>
            </a:endParaRPr>
          </a:p>
          <a:p>
            <a:r>
              <a:rPr lang="en-US" sz="1600" dirty="0">
                <a:latin typeface="Times New Roman" pitchFamily="18" charset="0"/>
                <a:cs typeface="Times New Roman" pitchFamily="18" charset="0"/>
              </a:rPr>
              <a:t>Dry Port Efficiency and Container Security </a:t>
            </a:r>
            <a:r>
              <a:rPr lang="en-US" sz="1600" dirty="0" smtClean="0">
                <a:latin typeface="Times New Roman" pitchFamily="18" charset="0"/>
                <a:cs typeface="Times New Roman" pitchFamily="18" charset="0"/>
              </a:rPr>
              <a:t>(recently started / ongoing).</a:t>
            </a:r>
          </a:p>
          <a:p>
            <a:endParaRPr lang="en-GB" sz="1600" dirty="0">
              <a:latin typeface="Times New Roman" pitchFamily="18" charset="0"/>
              <a:cs typeface="Times New Roman" pitchFamily="18" charset="0"/>
            </a:endParaRPr>
          </a:p>
          <a:p>
            <a:pPr lvl="0"/>
            <a:endParaRPr lang="en-GB" sz="1700" dirty="0">
              <a:latin typeface="Times New Roman" pitchFamily="18" charset="0"/>
              <a:cs typeface="Times New Roman" pitchFamily="18" charset="0"/>
            </a:endParaRPr>
          </a:p>
          <a:p>
            <a:endParaRPr lang="en-GB" dirty="0"/>
          </a:p>
        </p:txBody>
      </p:sp>
      <p:sp>
        <p:nvSpPr>
          <p:cNvPr id="4" name="Title 1"/>
          <p:cNvSpPr>
            <a:spLocks noGrp="1"/>
          </p:cNvSpPr>
          <p:nvPr>
            <p:ph type="title"/>
          </p:nvPr>
        </p:nvSpPr>
        <p:spPr/>
        <p:txBody>
          <a:bodyPr>
            <a:normAutofit fontScale="90000"/>
          </a:bodyPr>
          <a:lstStyle/>
          <a:p>
            <a:r>
              <a:rPr lang="en-US" dirty="0" smtClean="0"/>
              <a:t>Immediate and Ongoing Research: 2010-2012 (..cont)</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593</Words>
  <Application>Microsoft Office PowerPoint</Application>
  <PresentationFormat>On-screen Show (4:3)</PresentationFormat>
  <Paragraphs>40</Paragraphs>
  <Slides>4</Slides>
  <Notes>1</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Office Theme</vt:lpstr>
      <vt:lpstr>Blank Presentation</vt:lpstr>
      <vt:lpstr>PowerPoint Presentation</vt:lpstr>
      <vt:lpstr>SMARTPORT PhD (Brazilian candidate)</vt:lpstr>
      <vt:lpstr>Immediate and Ongoing Research: 2010-2012</vt:lpstr>
      <vt:lpstr>Immediate and Ongoing Research: 2010-2012 (..cont)</vt:lpstr>
    </vt:vector>
  </TitlesOfParts>
  <Company>MEL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Hercules</dc:creator>
  <cp:lastModifiedBy>IWaaijer</cp:lastModifiedBy>
  <cp:revision>2</cp:revision>
  <cp:lastPrinted>2011-06-03T07:03:12Z</cp:lastPrinted>
  <dcterms:created xsi:type="dcterms:W3CDTF">2011-05-31T10:56:35Z</dcterms:created>
  <dcterms:modified xsi:type="dcterms:W3CDTF">2011-06-03T07:07:57Z</dcterms:modified>
</cp:coreProperties>
</file>