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</p:sldMasterIdLst>
  <p:notesMasterIdLst>
    <p:notesMasterId r:id="rId11"/>
  </p:notesMasterIdLst>
  <p:handoutMasterIdLst>
    <p:handoutMasterId r:id="rId12"/>
  </p:handoutMasterIdLst>
  <p:sldIdLst>
    <p:sldId id="261" r:id="rId2"/>
    <p:sldId id="332" r:id="rId3"/>
    <p:sldId id="327" r:id="rId4"/>
    <p:sldId id="328" r:id="rId5"/>
    <p:sldId id="331" r:id="rId6"/>
    <p:sldId id="333" r:id="rId7"/>
    <p:sldId id="329" r:id="rId8"/>
    <p:sldId id="330" r:id="rId9"/>
    <p:sldId id="334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1B2"/>
    <a:srgbClr val="E37823"/>
    <a:srgbClr val="003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86" autoAdjust="0"/>
  </p:normalViewPr>
  <p:slideViewPr>
    <p:cSldViewPr>
      <p:cViewPr>
        <p:scale>
          <a:sx n="75" d="100"/>
          <a:sy n="75" d="100"/>
        </p:scale>
        <p:origin x="-10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4973DC51-4B2E-4E12-B08E-C778EAE394F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57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546EBA9-01AB-4F90-9985-793DEEEBD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36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E6947-8404-41B6-9E47-1B5754E96CD8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71095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229600" cy="3805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180B-3F16-4EB0-A7ED-815F528AA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196E-BEA1-4626-B908-E3D4E01FC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25308-AE4B-4DB8-8B55-69FB8BB99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3679C-C27D-4B93-9517-21CE469C7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2AC7-4F7A-40B8-831C-52D2B09FF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it_achterkant_liggend_EN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7508875" y="59578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sz="1800" b="1">
                <a:solidFill>
                  <a:srgbClr val="E37823"/>
                </a:solidFill>
                <a:ea typeface="ＭＳ Ｐゴシック" pitchFamily="16" charset="-128"/>
                <a:cs typeface="+mn-cs"/>
              </a:rPr>
              <a:t>SmartPort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412875"/>
            <a:ext cx="792003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133600"/>
            <a:ext cx="79311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fld id="{CF173D6C-CA43-4270-991A-C74862C61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066800" y="1524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Erasmus Smart Port Rotterdam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924300" y="2070100"/>
            <a:ext cx="54721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endParaRPr lang="en-US" sz="3600" b="1" i="1"/>
          </a:p>
          <a:p>
            <a:pPr eaLnBrk="0" hangingPunct="0"/>
            <a:endParaRPr lang="en-US" sz="3200" b="1"/>
          </a:p>
          <a:p>
            <a:pPr eaLnBrk="0" hangingPunct="0"/>
            <a:endParaRPr lang="en-US" sz="3200" b="1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pic>
        <p:nvPicPr>
          <p:cNvPr id="9220" name="Picture 13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35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sp>
        <p:nvSpPr>
          <p:cNvPr id="9223" name="Rectangle 36"/>
          <p:cNvSpPr>
            <a:spLocks noChangeArrowheads="1"/>
          </p:cNvSpPr>
          <p:nvPr/>
        </p:nvSpPr>
        <p:spPr bwMode="auto">
          <a:xfrm>
            <a:off x="1331913" y="486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pic>
        <p:nvPicPr>
          <p:cNvPr id="9224" name="Picture 44" descr="OBR_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5913438"/>
            <a:ext cx="19446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9988" y="5684838"/>
            <a:ext cx="158273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46" descr="port-of-rotterdam-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5613400"/>
            <a:ext cx="100806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 Box 48"/>
          <p:cNvSpPr txBox="1">
            <a:spLocks noChangeArrowheads="1"/>
          </p:cNvSpPr>
          <p:nvPr/>
        </p:nvSpPr>
        <p:spPr bwMode="auto">
          <a:xfrm>
            <a:off x="755650" y="2349500"/>
            <a:ext cx="83883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4000" b="1"/>
              <a:t>Harry Geerlings</a:t>
            </a:r>
          </a:p>
          <a:p>
            <a:pPr eaLnBrk="0" hangingPunct="0">
              <a:spcBef>
                <a:spcPct val="50000"/>
              </a:spcBef>
            </a:pPr>
            <a:r>
              <a:rPr lang="nl-NL" sz="2000">
                <a:cs typeface="Arial" charset="0"/>
              </a:rPr>
              <a:t>Associate Professor Faculty of Social Sciences (FSS)</a:t>
            </a:r>
          </a:p>
          <a:p>
            <a:pPr eaLnBrk="0" hangingPunct="0">
              <a:spcBef>
                <a:spcPct val="50000"/>
              </a:spcBef>
            </a:pPr>
            <a:r>
              <a:rPr lang="nl-NL" b="1">
                <a:cs typeface="Arial" charset="0"/>
              </a:rPr>
              <a:t>	</a:t>
            </a:r>
          </a:p>
          <a:p>
            <a:pPr algn="ctr" eaLnBrk="0" hangingPunct="0">
              <a:spcBef>
                <a:spcPct val="50000"/>
              </a:spcBef>
            </a:pPr>
            <a:r>
              <a:rPr lang="nl-NL">
                <a:cs typeface="Arial" charset="0"/>
              </a:rPr>
              <a:t>Domain</a:t>
            </a:r>
            <a:r>
              <a:rPr lang="nl-NL" b="1">
                <a:cs typeface="Arial" charset="0"/>
              </a:rPr>
              <a:t>: </a:t>
            </a:r>
            <a:r>
              <a:rPr lang="nl-NL">
                <a:cs typeface="Arial" charset="0"/>
              </a:rPr>
              <a:t>Governance of Sustainable Mobility</a:t>
            </a:r>
          </a:p>
          <a:p>
            <a:pPr eaLnBrk="0" hangingPunct="0">
              <a:spcBef>
                <a:spcPct val="50000"/>
              </a:spcBef>
            </a:pPr>
            <a:endParaRPr lang="nl-NL"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nl-NL" sz="1800">
                <a:cs typeface="Arial" charset="0"/>
              </a:rPr>
              <a:t>6 June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Structure presentation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7931150" cy="3816350"/>
          </a:xfrm>
        </p:spPr>
        <p:txBody>
          <a:bodyPr/>
          <a:lstStyle/>
          <a:p>
            <a:r>
              <a:rPr lang="en-US" sz="2400" smtClean="0"/>
              <a:t>Research projects – recent past</a:t>
            </a:r>
          </a:p>
          <a:p>
            <a:r>
              <a:rPr lang="en-US" sz="2400" smtClean="0"/>
              <a:t>Research - prospects</a:t>
            </a:r>
          </a:p>
          <a:p>
            <a:r>
              <a:rPr lang="en-US" sz="2400" smtClean="0"/>
              <a:t>Education</a:t>
            </a:r>
          </a:p>
          <a:p>
            <a:r>
              <a:rPr lang="en-US" sz="2400" smtClean="0"/>
              <a:t>Other ESPR related activities</a:t>
            </a:r>
          </a:p>
          <a:p>
            <a:r>
              <a:rPr lang="en-US" sz="2400" smtClean="0"/>
              <a:t>Publications</a:t>
            </a:r>
          </a:p>
          <a:p>
            <a:r>
              <a:rPr lang="en-US" sz="2400" smtClean="0"/>
              <a:t>Next steps?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en-US" sz="3200" b="1" smtClean="0"/>
              <a:t>Research Projects (recent past)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931150" cy="3816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Involvement FSS: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Transumo A-15 – </a:t>
            </a:r>
            <a:r>
              <a:rPr lang="nl-NL" sz="1800" smtClean="0"/>
              <a:t>i.s.m. 250 partners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Hindervrij en duurzaam bouwen – </a:t>
            </a:r>
            <a:r>
              <a:rPr lang="nl-NL" sz="1800" smtClean="0"/>
              <a:t>i.s.m. Bouwend Nederland,  RWS, IB-GW, TNO, etc.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Achterlandcongestie en de rol van short-sea  en binnenvaart</a:t>
            </a:r>
            <a:r>
              <a:rPr lang="en-US" sz="2400" smtClean="0"/>
              <a:t> – </a:t>
            </a:r>
            <a:r>
              <a:rPr lang="en-US" sz="1800" smtClean="0"/>
              <a:t>i.o.v. KIM and UvA 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Evaluatie Milieumonitor Stadsregio Rotterdam (MSR)</a:t>
            </a:r>
            <a:r>
              <a:rPr lang="en-US" sz="2400" smtClean="0"/>
              <a:t>  </a:t>
            </a:r>
            <a:r>
              <a:rPr lang="en-US" sz="1800" smtClean="0"/>
              <a:t>i.o.v. PZH/DCMR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Ruimtelijke ontwikkelingspotenties Vlietzone</a:t>
            </a:r>
            <a:r>
              <a:rPr lang="en-US" sz="2400" smtClean="0"/>
              <a:t> – </a:t>
            </a:r>
            <a:r>
              <a:rPr lang="en-US" sz="1800" smtClean="0"/>
              <a:t>i.o.v. Gem. Den Haag</a:t>
            </a:r>
          </a:p>
          <a:p>
            <a:pPr>
              <a:lnSpc>
                <a:spcPct val="80000"/>
              </a:lnSpc>
            </a:pPr>
            <a:r>
              <a:rPr lang="nl-NL" sz="2400" smtClean="0"/>
              <a:t>Innovatieagenda provincie Zuid-Holland – </a:t>
            </a:r>
            <a:r>
              <a:rPr lang="nl-NL" sz="1800" smtClean="0"/>
              <a:t>i.o.v. PZH</a:t>
            </a: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Research project (ongoing)</a:t>
            </a:r>
            <a:endParaRPr lang="en-US" sz="3200" b="1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931150" cy="33131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smtClean="0"/>
              <a:t>Projects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Project Maersk-line on CO</a:t>
            </a:r>
            <a:r>
              <a:rPr lang="en-GB" sz="2400" baseline="-25000" smtClean="0"/>
              <a:t>2</a:t>
            </a:r>
            <a:r>
              <a:rPr lang="en-GB" sz="2400" smtClean="0"/>
              <a:t>-emissions terminal operation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Jaigat port development (i.s.m. OBR)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smtClean="0"/>
              <a:t>Programming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RWS-Binnenvaart-spoor 3 i.s.m. Link, HbR, TNO, e.a.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Clean Tech Delta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Highway of the future i.s.m. TNO, HbR, Deltalinqs, OBR, ECT, Ballast Nedam, e.a.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Education</a:t>
            </a:r>
            <a:endParaRPr lang="en-US" sz="3200" b="1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931150" cy="4248150"/>
          </a:xfrm>
        </p:spPr>
        <p:txBody>
          <a:bodyPr/>
          <a:lstStyle/>
          <a:p>
            <a:r>
              <a:rPr lang="nl-NL" sz="2400" i="1" smtClean="0"/>
              <a:t>Regulaire</a:t>
            </a:r>
            <a:r>
              <a:rPr lang="nl-NL" sz="2400" smtClean="0"/>
              <a:t> education: </a:t>
            </a:r>
            <a:r>
              <a:rPr lang="nl-NL" sz="2400" i="1" smtClean="0"/>
              <a:t>Complex Decision making-FSS, </a:t>
            </a:r>
            <a:r>
              <a:rPr lang="nl-NL" sz="2400" smtClean="0"/>
              <a:t> </a:t>
            </a:r>
            <a:r>
              <a:rPr lang="nl-NL" sz="2400" i="1" smtClean="0"/>
              <a:t>Global Trade in complex Networks-ESPR, (MEL?)</a:t>
            </a:r>
            <a:endParaRPr lang="nl-NL" sz="2400" smtClean="0"/>
          </a:p>
          <a:p>
            <a:r>
              <a:rPr lang="nl-NL" sz="2400" i="1" smtClean="0"/>
              <a:t>Educational programs</a:t>
            </a:r>
            <a:r>
              <a:rPr lang="nl-NL" sz="2400" smtClean="0"/>
              <a:t> </a:t>
            </a:r>
            <a:r>
              <a:rPr lang="nl-NL" sz="2400" i="1" smtClean="0"/>
              <a:t>AIO´s</a:t>
            </a:r>
            <a:r>
              <a:rPr lang="nl-NL" sz="2400" smtClean="0"/>
              <a:t> (TRAIL, NIG)</a:t>
            </a:r>
            <a:endParaRPr lang="nl-NL" sz="2400" i="1" smtClean="0"/>
          </a:p>
          <a:p>
            <a:r>
              <a:rPr lang="nl-NL" sz="2400" i="1" smtClean="0"/>
              <a:t>Post experience education </a:t>
            </a:r>
            <a:r>
              <a:rPr lang="nl-NL" sz="2400" smtClean="0"/>
              <a:t>such as</a:t>
            </a:r>
            <a:r>
              <a:rPr lang="nl-NL" sz="2400" i="1" smtClean="0"/>
              <a:t> </a:t>
            </a:r>
            <a:r>
              <a:rPr lang="nl-NL" sz="2400" smtClean="0"/>
              <a:t>Masterclass ‘Carrière in de Haven’ i.s.m. OBR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Other ESPR-related activities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931150" cy="3816350"/>
          </a:xfrm>
        </p:spPr>
        <p:txBody>
          <a:bodyPr/>
          <a:lstStyle/>
          <a:p>
            <a:r>
              <a:rPr lang="en-GB" sz="2400" smtClean="0"/>
              <a:t>Workshop Rotterdam Port Authorities (i.s.m. HbR) on the implications of sustainable transport on accessibility</a:t>
            </a:r>
          </a:p>
          <a:p>
            <a:r>
              <a:rPr lang="en-GB" sz="2400" smtClean="0"/>
              <a:t>Summer Seminar </a:t>
            </a:r>
            <a:r>
              <a:rPr lang="en-GB" sz="2400" i="1" smtClean="0"/>
              <a:t>New concepts for terminal design and operation </a:t>
            </a:r>
            <a:r>
              <a:rPr lang="en-GB" sz="1800" smtClean="0"/>
              <a:t>(i.s.m. Bart Kuipers)</a:t>
            </a:r>
            <a:endParaRPr lang="en-GB" sz="2400" i="1" smtClean="0"/>
          </a:p>
          <a:p>
            <a:r>
              <a:rPr lang="en-GB" sz="2400" smtClean="0"/>
              <a:t>Presentation ESPR in China and India </a:t>
            </a:r>
            <a:r>
              <a:rPr lang="en-GB" sz="1800" smtClean="0"/>
              <a:t>(i.s.m. Bart Kuipers)</a:t>
            </a:r>
          </a:p>
          <a:p>
            <a:r>
              <a:rPr lang="en-GB" sz="2400" smtClean="0"/>
              <a:t>Invitation guest lecture in Japan (Oct. 2011)</a:t>
            </a:r>
          </a:p>
          <a:p>
            <a:r>
              <a:rPr lang="en-GB" sz="2400" smtClean="0"/>
              <a:t>Columns, guest lectures, presentations, etc,</a:t>
            </a:r>
          </a:p>
          <a:p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Publicaties (1) - 2011</a:t>
            </a:r>
            <a:endParaRPr lang="en-US" sz="3200" b="1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931150" cy="3816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smtClean="0"/>
              <a:t>	Articles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Geerlings, H. and R. van Duin (2011) A new method for assessing CO2-emissions from container terminals: a promising approach applied in Rotterdam. In:</a:t>
            </a:r>
            <a:r>
              <a:rPr lang="en-GB" sz="2000" i="1" smtClean="0"/>
              <a:t> Journal of Cleaner Production </a:t>
            </a:r>
            <a:endParaRPr lang="en-GB" sz="2000" smtClean="0"/>
          </a:p>
          <a:p>
            <a:pPr>
              <a:lnSpc>
                <a:spcPct val="80000"/>
              </a:lnSpc>
            </a:pPr>
            <a:r>
              <a:rPr lang="en-GB" sz="2000" smtClean="0"/>
              <a:t>Duin, H.R. van and H. Geerlings (2011) Estimating CO2-footprints of container terminal Port-Operations (2010) In: </a:t>
            </a:r>
            <a:r>
              <a:rPr lang="en-GB" sz="2000" i="1" smtClean="0"/>
              <a:t>International Journal of Sustainable Development and </a:t>
            </a:r>
            <a:r>
              <a:rPr lang="en-GB" sz="2000" smtClean="0"/>
              <a:t>Planning. </a:t>
            </a:r>
          </a:p>
          <a:p>
            <a:pPr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smtClean="0"/>
              <a:t>	Book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Geerlings, H., Y. Shiftan and D. Stead (editors) (2011) </a:t>
            </a:r>
            <a:r>
              <a:rPr lang="en-GB" sz="2000" i="1" smtClean="0"/>
              <a:t>Transition towards Sustainable Mobility: the Role of Instruments, Individuals and Institutions.  </a:t>
            </a:r>
            <a:r>
              <a:rPr lang="en-GB" sz="2000" smtClean="0"/>
              <a:t>Ashgate Publishers, London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Publicaties (2) - 2011</a:t>
            </a:r>
            <a:endParaRPr lang="en-US" sz="3200" b="1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931150" cy="3816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sz="2000" smtClean="0"/>
              <a:t>Forthcoming</a:t>
            </a:r>
          </a:p>
          <a:p>
            <a:pPr>
              <a:lnSpc>
                <a:spcPct val="90000"/>
              </a:lnSpc>
            </a:pPr>
            <a:r>
              <a:rPr lang="nl-NL" sz="2000" smtClean="0"/>
              <a:t>Geerlings, H en I.P.A.M. van Campenhout Het gebruik van GIS en GES in complexe besluitvorming. In: Tijschrift Vervoerswetenschappen</a:t>
            </a:r>
          </a:p>
          <a:p>
            <a:pPr>
              <a:lnSpc>
                <a:spcPct val="90000"/>
              </a:lnSpc>
            </a:pPr>
            <a:endParaRPr lang="nl-NL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nl-NL" sz="2000" smtClean="0"/>
              <a:t>Congresbijdrage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Geerlings, H. en B. Kuipers Smart Governance and the management of sustainable mobility; an illustration from the Rotterdam port expansion. Presented at NECTAR-conferenece Antwerpen 25-28 May 2011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920038" cy="711200"/>
          </a:xfrm>
        </p:spPr>
        <p:txBody>
          <a:bodyPr/>
          <a:lstStyle/>
          <a:p>
            <a:r>
              <a:rPr lang="nl-NL" sz="3200" b="1" smtClean="0"/>
              <a:t>Next steps?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931150" cy="381635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smtClean="0"/>
              <a:t>Priority FSS:</a:t>
            </a:r>
          </a:p>
          <a:p>
            <a:r>
              <a:rPr lang="en-GB" sz="2400" smtClean="0"/>
              <a:t>Appointment new PhD’s</a:t>
            </a:r>
          </a:p>
          <a:p>
            <a:endParaRPr lang="en-GB" sz="2400" smtClean="0"/>
          </a:p>
          <a:p>
            <a:pPr>
              <a:buFontTx/>
              <a:buNone/>
            </a:pPr>
            <a:r>
              <a:rPr lang="en-GB" sz="2400" smtClean="0"/>
              <a:t>Priority ESPR (personal opinion):</a:t>
            </a:r>
          </a:p>
          <a:p>
            <a:r>
              <a:rPr lang="en-GB" sz="2400" smtClean="0"/>
              <a:t>Formulating research program</a:t>
            </a:r>
          </a:p>
          <a:p>
            <a:r>
              <a:rPr lang="en-GB" sz="2400" smtClean="0"/>
              <a:t>Operationalising educational program</a:t>
            </a:r>
          </a:p>
          <a:p>
            <a:r>
              <a:rPr lang="en-GB" sz="2400" smtClean="0"/>
              <a:t>Proactive exposure to port community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6686</TotalTime>
  <Words>367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Structure presentation</vt:lpstr>
      <vt:lpstr>Research Projects (recent past)</vt:lpstr>
      <vt:lpstr>Research project (ongoing)</vt:lpstr>
      <vt:lpstr>Education</vt:lpstr>
      <vt:lpstr>Other ESPR-related activities</vt:lpstr>
      <vt:lpstr>Publicaties (1) - 2011</vt:lpstr>
      <vt:lpstr>Publicaties (2) - 2011</vt:lpstr>
      <vt:lpstr>Next steps?</vt:lpstr>
    </vt:vector>
  </TitlesOfParts>
  <Company>Jan Pinto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Pinto</dc:creator>
  <cp:lastModifiedBy>IWaaijer</cp:lastModifiedBy>
  <cp:revision>94</cp:revision>
  <dcterms:created xsi:type="dcterms:W3CDTF">2007-02-22T13:45:11Z</dcterms:created>
  <dcterms:modified xsi:type="dcterms:W3CDTF">2011-06-14T13:37:13Z</dcterms:modified>
</cp:coreProperties>
</file>