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7" r:id="rId1"/>
  </p:sldMasterIdLst>
  <p:notesMasterIdLst>
    <p:notesMasterId r:id="rId8"/>
  </p:notesMasterIdLst>
  <p:handoutMasterIdLst>
    <p:handoutMasterId r:id="rId9"/>
  </p:handoutMasterIdLst>
  <p:sldIdLst>
    <p:sldId id="261" r:id="rId2"/>
    <p:sldId id="317" r:id="rId3"/>
    <p:sldId id="321" r:id="rId4"/>
    <p:sldId id="319" r:id="rId5"/>
    <p:sldId id="322" r:id="rId6"/>
    <p:sldId id="320" r:id="rId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1B2"/>
    <a:srgbClr val="E37823"/>
    <a:srgbClr val="003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630" autoAdjust="0"/>
  </p:normalViewPr>
  <p:slideViewPr>
    <p:cSldViewPr>
      <p:cViewPr>
        <p:scale>
          <a:sx n="75" d="100"/>
          <a:sy n="75" d="100"/>
        </p:scale>
        <p:origin x="-1020" y="-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4BB923-7FE4-4CCF-8D51-5C442F401D16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5387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917FB19F-2BA5-4F76-91B5-3C86287DD9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88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B94251-9413-46EC-8A61-17FFA24BE43B}" type="slidenum">
              <a:rPr lang="en-US"/>
              <a:pPr/>
              <a:t>1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8229600" cy="71095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888" y="2132856"/>
            <a:ext cx="8229600" cy="38058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wit_achterkant_liggend_E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 userDrawn="1"/>
        </p:nvSpPr>
        <p:spPr bwMode="auto">
          <a:xfrm>
            <a:off x="7508875" y="5957888"/>
            <a:ext cx="128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b="1">
                <a:solidFill>
                  <a:srgbClr val="E37823"/>
                </a:solidFill>
              </a:rPr>
              <a:t>SmartPort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4" r:id="rId4"/>
    <p:sldLayoutId id="2147483736" r:id="rId5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066800" y="15240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Erasmus Smart Port Rotterdam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3924300" y="2070100"/>
            <a:ext cx="547211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endParaRPr lang="en-US" sz="3600" b="1" i="1"/>
          </a:p>
          <a:p>
            <a:endParaRPr lang="en-US" sz="3200" b="1"/>
          </a:p>
          <a:p>
            <a:endParaRPr lang="en-US" sz="3200" b="1"/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98317" name="Picture 13" descr="blan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8163" y="2767013"/>
            <a:ext cx="447675" cy="1323975"/>
          </a:xfrm>
          <a:prstGeom prst="rect">
            <a:avLst/>
          </a:prstGeom>
          <a:noFill/>
        </p:spPr>
      </p:pic>
      <p:pic>
        <p:nvPicPr>
          <p:cNvPr id="98319" name="Picture 15" descr="blan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8163" y="2767013"/>
            <a:ext cx="447675" cy="1323975"/>
          </a:xfrm>
          <a:prstGeom prst="rect">
            <a:avLst/>
          </a:prstGeom>
          <a:noFill/>
        </p:spPr>
      </p:pic>
      <p:sp>
        <p:nvSpPr>
          <p:cNvPr id="98339" name="Rectangle 35"/>
          <p:cNvSpPr>
            <a:spLocks noChangeArrowheads="1"/>
          </p:cNvSpPr>
          <p:nvPr/>
        </p:nvSpPr>
        <p:spPr bwMode="auto">
          <a:xfrm>
            <a:off x="0" y="2805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8340" name="Rectangle 36"/>
          <p:cNvSpPr>
            <a:spLocks noChangeArrowheads="1"/>
          </p:cNvSpPr>
          <p:nvPr/>
        </p:nvSpPr>
        <p:spPr bwMode="auto">
          <a:xfrm>
            <a:off x="1331913" y="4868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98348" name="Picture 44" descr="OBR_T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713" y="5913438"/>
            <a:ext cx="1944687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49" name="Picture 4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9988" y="5684838"/>
            <a:ext cx="1582737" cy="833437"/>
          </a:xfrm>
          <a:prstGeom prst="rect">
            <a:avLst/>
          </a:prstGeom>
          <a:noFill/>
        </p:spPr>
      </p:pic>
      <p:pic>
        <p:nvPicPr>
          <p:cNvPr id="98350" name="Picture 46" descr="port-of-rotterdam-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088" y="5613400"/>
            <a:ext cx="1008062" cy="947738"/>
          </a:xfrm>
          <a:prstGeom prst="rect">
            <a:avLst/>
          </a:prstGeom>
          <a:noFill/>
        </p:spPr>
      </p:pic>
      <p:sp>
        <p:nvSpPr>
          <p:cNvPr id="98352" name="Text Box 48"/>
          <p:cNvSpPr txBox="1">
            <a:spLocks noChangeArrowheads="1"/>
          </p:cNvSpPr>
          <p:nvPr/>
        </p:nvSpPr>
        <p:spPr bwMode="auto">
          <a:xfrm>
            <a:off x="755576" y="2297281"/>
            <a:ext cx="85008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nl-NL" sz="2800" b="1" dirty="0" smtClean="0">
                <a:solidFill>
                  <a:srgbClr val="C00000"/>
                </a:solidFill>
              </a:rPr>
              <a:t>Prof. Dr. Frank </a:t>
            </a:r>
            <a:r>
              <a:rPr lang="nl-NL" sz="2800" b="1" dirty="0" err="1" smtClean="0">
                <a:solidFill>
                  <a:srgbClr val="C00000"/>
                </a:solidFill>
              </a:rPr>
              <a:t>Smeele</a:t>
            </a:r>
            <a:endParaRPr lang="nl-NL" sz="2800" b="1" dirty="0">
              <a:solidFill>
                <a:srgbClr val="C00000"/>
              </a:solidFill>
            </a:endParaRPr>
          </a:p>
          <a:p>
            <a:pPr algn="ctr">
              <a:spcBef>
                <a:spcPts val="0"/>
              </a:spcBef>
            </a:pPr>
            <a:r>
              <a:rPr lang="nl-NL" sz="2000" b="1" dirty="0" smtClean="0">
                <a:solidFill>
                  <a:srgbClr val="C00000"/>
                </a:solidFill>
              </a:rPr>
              <a:t>Port Professor  Erasmus School of </a:t>
            </a:r>
            <a:r>
              <a:rPr lang="nl-NL" sz="2000" b="1" dirty="0" err="1" smtClean="0">
                <a:solidFill>
                  <a:srgbClr val="C00000"/>
                </a:solidFill>
              </a:rPr>
              <a:t>Law</a:t>
            </a:r>
            <a:r>
              <a:rPr lang="nl-NL" sz="2000" b="1" dirty="0" smtClean="0">
                <a:solidFill>
                  <a:srgbClr val="C00000"/>
                </a:solidFill>
              </a:rPr>
              <a:t> (ESL)</a:t>
            </a:r>
          </a:p>
        </p:txBody>
      </p:sp>
      <p:sp>
        <p:nvSpPr>
          <p:cNvPr id="13" name="Text Box 48"/>
          <p:cNvSpPr txBox="1">
            <a:spLocks noChangeArrowheads="1"/>
          </p:cNvSpPr>
          <p:nvPr/>
        </p:nvSpPr>
        <p:spPr bwMode="auto">
          <a:xfrm>
            <a:off x="1259631" y="3861048"/>
            <a:ext cx="7676729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Blip>
                <a:blip r:embed="rId7"/>
              </a:buBlip>
            </a:pPr>
            <a:r>
              <a:rPr lang="en-GB" sz="2800" b="1" dirty="0" smtClean="0">
                <a:solidFill>
                  <a:srgbClr val="C00000"/>
                </a:solidFill>
              </a:rPr>
              <a:t>Research</a:t>
            </a:r>
          </a:p>
          <a:p>
            <a:pPr marL="457200" indent="-457200">
              <a:spcBef>
                <a:spcPts val="600"/>
              </a:spcBef>
              <a:buBlip>
                <a:blip r:embed="rId7"/>
              </a:buBlip>
            </a:pPr>
            <a:r>
              <a:rPr lang="en-GB" sz="2800" b="1" dirty="0" smtClean="0">
                <a:solidFill>
                  <a:srgbClr val="C00000"/>
                </a:solidFill>
              </a:rPr>
              <a:t>Teaching</a:t>
            </a:r>
          </a:p>
          <a:p>
            <a:pPr marL="457200" indent="-457200">
              <a:spcBef>
                <a:spcPts val="600"/>
              </a:spcBef>
              <a:buBlip>
                <a:blip r:embed="rId7"/>
              </a:buBlip>
            </a:pPr>
            <a:r>
              <a:rPr lang="en-GB" sz="2800" b="1" dirty="0" smtClean="0">
                <a:solidFill>
                  <a:srgbClr val="C00000"/>
                </a:solidFill>
              </a:rPr>
              <a:t>Other port-related activities</a:t>
            </a:r>
            <a:endParaRPr lang="en-GB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Prof. Dr. Frank </a:t>
            </a:r>
            <a:r>
              <a:rPr lang="en-US" sz="3200" dirty="0" err="1" smtClean="0">
                <a:solidFill>
                  <a:schemeClr val="bg1"/>
                </a:solidFill>
              </a:rPr>
              <a:t>Smeele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888" y="2132856"/>
            <a:ext cx="8409112" cy="4725144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sz="2800" dirty="0" smtClean="0">
                <a:solidFill>
                  <a:srgbClr val="C00000"/>
                </a:solidFill>
              </a:rPr>
              <a:t>Research</a:t>
            </a:r>
          </a:p>
          <a:p>
            <a:pPr lvl="1">
              <a:buBlip>
                <a:blip r:embed="rId3"/>
              </a:buBlip>
            </a:pPr>
            <a:r>
              <a:rPr lang="en-US" sz="2400" dirty="0" err="1" smtClean="0">
                <a:solidFill>
                  <a:srgbClr val="C00000"/>
                </a:solidFill>
              </a:rPr>
              <a:t>Lex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Mercatoria</a:t>
            </a:r>
            <a:r>
              <a:rPr lang="en-US" sz="2400" dirty="0" smtClean="0">
                <a:solidFill>
                  <a:srgbClr val="C00000"/>
                </a:solidFill>
              </a:rPr>
              <a:t> Research Project (ESL)</a:t>
            </a:r>
          </a:p>
          <a:p>
            <a:pPr lvl="2">
              <a:buBlip>
                <a:blip r:embed="rId4"/>
              </a:buBlip>
            </a:pPr>
            <a:r>
              <a:rPr lang="en-US" sz="2000" dirty="0" smtClean="0">
                <a:solidFill>
                  <a:srgbClr val="C00000"/>
                </a:solidFill>
              </a:rPr>
              <a:t>Bills of lading </a:t>
            </a:r>
          </a:p>
          <a:p>
            <a:pPr lvl="2">
              <a:buBlip>
                <a:blip r:embed="rId4"/>
              </a:buBlip>
            </a:pPr>
            <a:r>
              <a:rPr lang="en-US" sz="2000" dirty="0" smtClean="0">
                <a:solidFill>
                  <a:srgbClr val="C00000"/>
                </a:solidFill>
              </a:rPr>
              <a:t>Maritime Performing Party</a:t>
            </a:r>
          </a:p>
          <a:p>
            <a:pPr lvl="2">
              <a:buBlip>
                <a:blip r:embed="rId4"/>
              </a:buBlip>
            </a:pPr>
            <a:r>
              <a:rPr lang="en-US" sz="2000" dirty="0" smtClean="0">
                <a:solidFill>
                  <a:srgbClr val="C00000"/>
                </a:solidFill>
              </a:rPr>
              <a:t>Global Limitation of Liability</a:t>
            </a:r>
          </a:p>
          <a:p>
            <a:pPr lvl="2">
              <a:buBlip>
                <a:blip r:embed="rId4"/>
              </a:buBlip>
            </a:pPr>
            <a:r>
              <a:rPr lang="en-US" sz="2000" dirty="0" smtClean="0">
                <a:solidFill>
                  <a:srgbClr val="C00000"/>
                </a:solidFill>
              </a:rPr>
              <a:t>Multimodal transport</a:t>
            </a:r>
          </a:p>
          <a:p>
            <a:pPr lvl="2">
              <a:buBlip>
                <a:blip r:embed="rId4"/>
              </a:buBlip>
            </a:pPr>
            <a:r>
              <a:rPr lang="en-US" sz="2000" dirty="0" smtClean="0">
                <a:solidFill>
                  <a:srgbClr val="C00000"/>
                </a:solidFill>
              </a:rPr>
              <a:t>Piracy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Prof. Dr. Frank </a:t>
            </a:r>
            <a:r>
              <a:rPr lang="en-US" sz="3200" dirty="0" err="1" smtClean="0">
                <a:solidFill>
                  <a:schemeClr val="bg1"/>
                </a:solidFill>
              </a:rPr>
              <a:t>Smeele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888" y="2132856"/>
            <a:ext cx="8409112" cy="4725144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sz="2800" dirty="0" smtClean="0">
                <a:solidFill>
                  <a:srgbClr val="C00000"/>
                </a:solidFill>
              </a:rPr>
              <a:t>Research</a:t>
            </a:r>
          </a:p>
          <a:p>
            <a:pPr lvl="1">
              <a:buBlip>
                <a:blip r:embed="rId3"/>
              </a:buBlip>
            </a:pPr>
            <a:r>
              <a:rPr lang="en-US" sz="2400" dirty="0">
                <a:solidFill>
                  <a:srgbClr val="C00000"/>
                </a:solidFill>
              </a:rPr>
              <a:t>Ultimate “Extended gate” project (</a:t>
            </a:r>
            <a:r>
              <a:rPr lang="en-US" sz="2400" dirty="0" err="1">
                <a:solidFill>
                  <a:srgbClr val="C00000"/>
                </a:solidFill>
              </a:rPr>
              <a:t>Dinalog</a:t>
            </a:r>
            <a:r>
              <a:rPr lang="en-US" sz="2400" dirty="0">
                <a:solidFill>
                  <a:srgbClr val="C00000"/>
                </a:solidFill>
              </a:rPr>
              <a:t>)</a:t>
            </a:r>
          </a:p>
          <a:p>
            <a:pPr lvl="2">
              <a:buBlip>
                <a:blip r:embed="rId4"/>
              </a:buBlip>
            </a:pPr>
            <a:r>
              <a:rPr lang="en-US" sz="2000" dirty="0">
                <a:solidFill>
                  <a:srgbClr val="C00000"/>
                </a:solidFill>
              </a:rPr>
              <a:t>Legal position Terminal Operator</a:t>
            </a:r>
          </a:p>
          <a:p>
            <a:pPr lvl="1">
              <a:buBlip>
                <a:blip r:embed="rId5"/>
              </a:buBlip>
            </a:pPr>
            <a:endParaRPr lang="en-US" sz="2400" dirty="0" smtClean="0">
              <a:solidFill>
                <a:srgbClr val="C00000"/>
              </a:solidFill>
            </a:endParaRPr>
          </a:p>
          <a:p>
            <a:pPr lvl="1">
              <a:buBlip>
                <a:blip r:embed="rId5"/>
              </a:buBlip>
            </a:pPr>
            <a:r>
              <a:rPr lang="en-US" sz="2400" dirty="0" smtClean="0">
                <a:solidFill>
                  <a:srgbClr val="C00000"/>
                </a:solidFill>
              </a:rPr>
              <a:t>Future projects (still on the drawing board)</a:t>
            </a:r>
          </a:p>
          <a:p>
            <a:pPr lvl="2">
              <a:buBlip>
                <a:blip r:embed="rId4"/>
              </a:buBlip>
            </a:pPr>
            <a:r>
              <a:rPr lang="en-US" sz="2000" dirty="0" err="1" smtClean="0">
                <a:solidFill>
                  <a:srgbClr val="C00000"/>
                </a:solidFill>
              </a:rPr>
              <a:t>Synchromodality</a:t>
            </a:r>
            <a:r>
              <a:rPr lang="en-US" sz="2000" dirty="0" smtClean="0">
                <a:solidFill>
                  <a:srgbClr val="C00000"/>
                </a:solidFill>
              </a:rPr>
              <a:t> (TNO)</a:t>
            </a:r>
          </a:p>
          <a:p>
            <a:pPr lvl="2">
              <a:buBlip>
                <a:blip r:embed="rId4"/>
              </a:buBlip>
            </a:pPr>
            <a:r>
              <a:rPr lang="en-US" sz="2000" dirty="0" smtClean="0">
                <a:solidFill>
                  <a:srgbClr val="C00000"/>
                </a:solidFill>
              </a:rPr>
              <a:t>Transport and Crime P.M.</a:t>
            </a:r>
          </a:p>
          <a:p>
            <a:pPr lvl="2">
              <a:buBlip>
                <a:blip r:embed="rId4"/>
              </a:buBlip>
            </a:pPr>
            <a:r>
              <a:rPr lang="en-US" sz="2000" dirty="0" smtClean="0">
                <a:solidFill>
                  <a:srgbClr val="C00000"/>
                </a:solidFill>
              </a:rPr>
              <a:t>History of the bill of lading P.M.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455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Prof. Dr. Frank </a:t>
            </a:r>
            <a:r>
              <a:rPr lang="en-US" sz="3200" dirty="0" err="1" smtClean="0">
                <a:solidFill>
                  <a:schemeClr val="bg1"/>
                </a:solidFill>
              </a:rPr>
              <a:t>Smeele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888" y="2132856"/>
            <a:ext cx="8409112" cy="4725144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sz="2800" dirty="0" smtClean="0">
                <a:solidFill>
                  <a:srgbClr val="C00000"/>
                </a:solidFill>
              </a:rPr>
              <a:t>Teaching</a:t>
            </a:r>
          </a:p>
          <a:p>
            <a:pPr lvl="1">
              <a:buBlip>
                <a:blip r:embed="rId3"/>
              </a:buBlip>
            </a:pPr>
            <a:r>
              <a:rPr lang="en-US" sz="2400" dirty="0" smtClean="0">
                <a:solidFill>
                  <a:srgbClr val="C00000"/>
                </a:solidFill>
              </a:rPr>
              <a:t>Courses at Master’s Level</a:t>
            </a:r>
          </a:p>
          <a:p>
            <a:pPr lvl="2">
              <a:buBlip>
                <a:blip r:embed="rId4"/>
              </a:buBlip>
            </a:pPr>
            <a:r>
              <a:rPr lang="en-US" sz="2000" dirty="0" smtClean="0">
                <a:solidFill>
                  <a:srgbClr val="C00000"/>
                </a:solidFill>
              </a:rPr>
              <a:t>Law of the Ship</a:t>
            </a:r>
          </a:p>
          <a:p>
            <a:pPr lvl="2">
              <a:buBlip>
                <a:blip r:embed="rId4"/>
              </a:buBlip>
            </a:pPr>
            <a:r>
              <a:rPr lang="en-US" sz="2000" dirty="0" smtClean="0">
                <a:solidFill>
                  <a:srgbClr val="C00000"/>
                </a:solidFill>
              </a:rPr>
              <a:t>Carriage of Goods</a:t>
            </a:r>
          </a:p>
          <a:p>
            <a:pPr lvl="2">
              <a:buBlip>
                <a:blip r:embed="rId4"/>
              </a:buBlip>
            </a:pPr>
            <a:r>
              <a:rPr lang="en-US" sz="2000" dirty="0" smtClean="0">
                <a:solidFill>
                  <a:srgbClr val="C00000"/>
                </a:solidFill>
              </a:rPr>
              <a:t>Maritime Casualty</a:t>
            </a:r>
          </a:p>
          <a:p>
            <a:pPr lvl="2">
              <a:buBlip>
                <a:blip r:embed="rId4"/>
              </a:buBlip>
            </a:pPr>
            <a:r>
              <a:rPr lang="en-US" sz="2000" dirty="0" smtClean="0">
                <a:solidFill>
                  <a:srgbClr val="C00000"/>
                </a:solidFill>
              </a:rPr>
              <a:t>Commercial Law</a:t>
            </a:r>
          </a:p>
          <a:p>
            <a:pPr lvl="2">
              <a:buBlip>
                <a:blip r:embed="rId4"/>
              </a:buBlip>
            </a:pPr>
            <a:r>
              <a:rPr lang="en-US" sz="2000" dirty="0" smtClean="0">
                <a:solidFill>
                  <a:srgbClr val="C00000"/>
                </a:solidFill>
              </a:rPr>
              <a:t>Maritime law for MEL</a:t>
            </a:r>
          </a:p>
          <a:p>
            <a:pPr lvl="2">
              <a:buBlip>
                <a:blip r:embed="rId4"/>
              </a:buBlip>
            </a:pPr>
            <a:r>
              <a:rPr lang="en-US" sz="2000" dirty="0" smtClean="0">
                <a:solidFill>
                  <a:srgbClr val="C00000"/>
                </a:solidFill>
              </a:rPr>
              <a:t>Maritime law for Maritime </a:t>
            </a:r>
            <a:r>
              <a:rPr lang="en-US" sz="2000" dirty="0">
                <a:solidFill>
                  <a:srgbClr val="C00000"/>
                </a:solidFill>
              </a:rPr>
              <a:t>T</a:t>
            </a:r>
            <a:r>
              <a:rPr lang="en-US" sz="2000" dirty="0" smtClean="0">
                <a:solidFill>
                  <a:srgbClr val="C00000"/>
                </a:solidFill>
              </a:rPr>
              <a:t>echnology (TU Delft)</a:t>
            </a:r>
          </a:p>
        </p:txBody>
      </p:sp>
    </p:spTree>
    <p:extLst>
      <p:ext uri="{BB962C8B-B14F-4D97-AF65-F5344CB8AC3E}">
        <p14:creationId xmlns:p14="http://schemas.microsoft.com/office/powerpoint/2010/main" val="199205753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Prof. Dr. Frank </a:t>
            </a:r>
            <a:r>
              <a:rPr lang="en-US" sz="3200" dirty="0" err="1" smtClean="0">
                <a:solidFill>
                  <a:schemeClr val="bg1"/>
                </a:solidFill>
              </a:rPr>
              <a:t>Smeele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888" y="2132856"/>
            <a:ext cx="8409112" cy="4725144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sz="2800" dirty="0" smtClean="0">
                <a:solidFill>
                  <a:srgbClr val="C00000"/>
                </a:solidFill>
              </a:rPr>
              <a:t>Teaching</a:t>
            </a:r>
          </a:p>
          <a:p>
            <a:pPr lvl="1">
              <a:buBlip>
                <a:blip r:embed="rId3"/>
              </a:buBlip>
            </a:pPr>
            <a:r>
              <a:rPr lang="en-US" sz="2400" dirty="0" smtClean="0">
                <a:solidFill>
                  <a:srgbClr val="C00000"/>
                </a:solidFill>
              </a:rPr>
              <a:t>Other post-graduate courses</a:t>
            </a:r>
          </a:p>
          <a:p>
            <a:pPr lvl="2">
              <a:buBlip>
                <a:blip r:embed="rId4"/>
              </a:buBlip>
            </a:pPr>
            <a:r>
              <a:rPr lang="en-US" sz="2000" dirty="0" smtClean="0">
                <a:solidFill>
                  <a:srgbClr val="C00000"/>
                </a:solidFill>
              </a:rPr>
              <a:t>Marine Insurance</a:t>
            </a:r>
          </a:p>
          <a:p>
            <a:pPr lvl="2">
              <a:buBlip>
                <a:blip r:embed="rId4"/>
              </a:buBlip>
            </a:pPr>
            <a:r>
              <a:rPr lang="en-US" sz="2000" dirty="0" smtClean="0">
                <a:solidFill>
                  <a:srgbClr val="C00000"/>
                </a:solidFill>
              </a:rPr>
              <a:t>Grotius</a:t>
            </a:r>
          </a:p>
          <a:p>
            <a:pPr lvl="2">
              <a:buBlip>
                <a:blip r:embed="rId4"/>
              </a:buBlip>
            </a:pPr>
            <a:r>
              <a:rPr lang="en-US" sz="2000" dirty="0" smtClean="0">
                <a:solidFill>
                  <a:srgbClr val="C00000"/>
                </a:solidFill>
              </a:rPr>
              <a:t>Bologna</a:t>
            </a:r>
            <a:endParaRPr lang="en-US" sz="2000" dirty="0">
              <a:solidFill>
                <a:srgbClr val="C00000"/>
              </a:solidFill>
            </a:endParaRPr>
          </a:p>
          <a:p>
            <a:pPr>
              <a:buBlip>
                <a:blip r:embed="rId2"/>
              </a:buBlip>
            </a:pPr>
            <a:r>
              <a:rPr lang="en-GB" sz="2800" dirty="0">
                <a:solidFill>
                  <a:srgbClr val="C00000"/>
                </a:solidFill>
              </a:rPr>
              <a:t>Other port-related activities:</a:t>
            </a:r>
          </a:p>
          <a:p>
            <a:pPr lvl="1">
              <a:buBlip>
                <a:blip r:embed="rId5"/>
              </a:buBlip>
            </a:pPr>
            <a:r>
              <a:rPr lang="en-GB" sz="2400" dirty="0">
                <a:solidFill>
                  <a:srgbClr val="C00000"/>
                </a:solidFill>
              </a:rPr>
              <a:t>Organizations:</a:t>
            </a:r>
          </a:p>
          <a:p>
            <a:pPr lvl="2">
              <a:buBlip>
                <a:blip r:embed="rId4"/>
              </a:buBlip>
            </a:pPr>
            <a:r>
              <a:rPr lang="en-GB" sz="2000" dirty="0" smtClean="0">
                <a:solidFill>
                  <a:srgbClr val="C00000"/>
                </a:solidFill>
              </a:rPr>
              <a:t>Rotterdam </a:t>
            </a:r>
            <a:r>
              <a:rPr lang="en-GB" sz="2000" dirty="0">
                <a:solidFill>
                  <a:srgbClr val="C00000"/>
                </a:solidFill>
              </a:rPr>
              <a:t>Institute for Shipping &amp; Transport law (RISTL)</a:t>
            </a:r>
          </a:p>
          <a:p>
            <a:pPr lvl="2">
              <a:buBlip>
                <a:blip r:embed="rId4"/>
              </a:buBlip>
            </a:pPr>
            <a:r>
              <a:rPr lang="en-GB" sz="2000" dirty="0">
                <a:solidFill>
                  <a:srgbClr val="C00000"/>
                </a:solidFill>
              </a:rPr>
              <a:t>Dutch </a:t>
            </a:r>
            <a:r>
              <a:rPr lang="en-GB" sz="2000" dirty="0" smtClean="0">
                <a:solidFill>
                  <a:srgbClr val="C00000"/>
                </a:solidFill>
              </a:rPr>
              <a:t>Legal </a:t>
            </a:r>
            <a:r>
              <a:rPr lang="en-GB" sz="2000" dirty="0">
                <a:solidFill>
                  <a:srgbClr val="C00000"/>
                </a:solidFill>
              </a:rPr>
              <a:t>Network for Shipping &amp; Transport Law (DLNST</a:t>
            </a:r>
            <a:r>
              <a:rPr lang="en-GB" sz="2000" dirty="0" smtClean="0">
                <a:solidFill>
                  <a:srgbClr val="C00000"/>
                </a:solidFill>
              </a:rPr>
              <a:t>)</a:t>
            </a:r>
          </a:p>
          <a:p>
            <a:pPr lvl="2">
              <a:buBlip>
                <a:blip r:embed="rId4"/>
              </a:buBlip>
            </a:pPr>
            <a:r>
              <a:rPr lang="en-GB" sz="2000" dirty="0">
                <a:solidFill>
                  <a:srgbClr val="C00000"/>
                </a:solidFill>
              </a:rPr>
              <a:t>Smart </a:t>
            </a:r>
            <a:r>
              <a:rPr lang="en-GB" sz="2000" dirty="0" smtClean="0">
                <a:solidFill>
                  <a:srgbClr val="C00000"/>
                </a:solidFill>
              </a:rPr>
              <a:t>Port</a:t>
            </a:r>
            <a:endParaRPr lang="en-GB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88457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Prof. Dr. Frank </a:t>
            </a:r>
            <a:r>
              <a:rPr lang="en-US" sz="3200" dirty="0" err="1" smtClean="0">
                <a:solidFill>
                  <a:schemeClr val="bg1"/>
                </a:solidFill>
              </a:rPr>
              <a:t>Smeele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888" y="2132856"/>
            <a:ext cx="8409112" cy="4725144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GB">
                <a:solidFill>
                  <a:srgbClr val="C00000"/>
                </a:solidFill>
              </a:rPr>
              <a:t>Other port-related activities</a:t>
            </a:r>
            <a:r>
              <a:rPr lang="en-GB" smtClean="0">
                <a:solidFill>
                  <a:srgbClr val="C00000"/>
                </a:solidFill>
              </a:rPr>
              <a:t>:</a:t>
            </a:r>
            <a:endParaRPr lang="en-GB" dirty="0" smtClean="0">
              <a:solidFill>
                <a:srgbClr val="C00000"/>
              </a:solidFill>
            </a:endParaRPr>
          </a:p>
          <a:p>
            <a:pPr lvl="1">
              <a:buBlip>
                <a:blip r:embed="rId3"/>
              </a:buBlip>
            </a:pPr>
            <a:r>
              <a:rPr lang="en-GB" sz="2400" dirty="0" smtClean="0">
                <a:solidFill>
                  <a:srgbClr val="C00000"/>
                </a:solidFill>
              </a:rPr>
              <a:t>Upcoming events:</a:t>
            </a:r>
          </a:p>
          <a:p>
            <a:pPr lvl="2">
              <a:buBlip>
                <a:blip r:embed="rId4"/>
              </a:buBlip>
            </a:pPr>
            <a:r>
              <a:rPr lang="en-GB" sz="2000" dirty="0" smtClean="0">
                <a:solidFill>
                  <a:srgbClr val="C00000"/>
                </a:solidFill>
              </a:rPr>
              <a:t>Rotterdam conference on tension between EU law and uniform transport law conventions</a:t>
            </a:r>
          </a:p>
          <a:p>
            <a:pPr lvl="2">
              <a:buBlip>
                <a:blip r:embed="rId4"/>
              </a:buBlip>
            </a:pPr>
            <a:r>
              <a:rPr lang="en-GB" sz="2000" dirty="0" smtClean="0">
                <a:solidFill>
                  <a:srgbClr val="C00000"/>
                </a:solidFill>
              </a:rPr>
              <a:t>Seminar on changing role of customs</a:t>
            </a:r>
          </a:p>
          <a:p>
            <a:pPr lvl="2">
              <a:buBlip>
                <a:blip r:embed="rId4"/>
              </a:buBlip>
            </a:pPr>
            <a:r>
              <a:rPr lang="en-GB" sz="2000" dirty="0" smtClean="0">
                <a:solidFill>
                  <a:srgbClr val="C00000"/>
                </a:solidFill>
              </a:rPr>
              <a:t>Conference at Tulane (New Orleans) on </a:t>
            </a:r>
            <a:r>
              <a:rPr lang="en-GB" sz="2000" dirty="0" err="1" smtClean="0">
                <a:solidFill>
                  <a:srgbClr val="C00000"/>
                </a:solidFill>
              </a:rPr>
              <a:t>multimodalism</a:t>
            </a:r>
            <a:endParaRPr lang="en-GB" sz="2000" dirty="0" smtClean="0">
              <a:solidFill>
                <a:srgbClr val="C00000"/>
              </a:solidFill>
            </a:endParaRPr>
          </a:p>
          <a:p>
            <a:pPr lvl="2">
              <a:buBlip>
                <a:blip r:embed="rId4"/>
              </a:buBlip>
            </a:pPr>
            <a:r>
              <a:rPr lang="en-GB" sz="2000" dirty="0" smtClean="0">
                <a:solidFill>
                  <a:srgbClr val="C00000"/>
                </a:solidFill>
              </a:rPr>
              <a:t>Seminar at Antwerp on Belgian draft-Maritime Code</a:t>
            </a:r>
          </a:p>
        </p:txBody>
      </p:sp>
    </p:spTree>
    <p:extLst>
      <p:ext uri="{BB962C8B-B14F-4D97-AF65-F5344CB8AC3E}">
        <p14:creationId xmlns:p14="http://schemas.microsoft.com/office/powerpoint/2010/main" val="54267833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6079</TotalTime>
  <Words>223</Words>
  <Application>Microsoft Office PowerPoint</Application>
  <PresentationFormat>On-screen Show (4:3)</PresentationFormat>
  <Paragraphs>52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PowerPoint Presentation</vt:lpstr>
      <vt:lpstr>Prof. Dr. Frank Smeele</vt:lpstr>
      <vt:lpstr>Prof. Dr. Frank Smeele</vt:lpstr>
      <vt:lpstr>Prof. Dr. Frank Smeele</vt:lpstr>
      <vt:lpstr>Prof. Dr. Frank Smeele</vt:lpstr>
      <vt:lpstr>Prof. Dr. Frank Smeele</vt:lpstr>
    </vt:vector>
  </TitlesOfParts>
  <Company>Jan Pinto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Pinto</dc:creator>
  <cp:lastModifiedBy>IWaaijer</cp:lastModifiedBy>
  <cp:revision>105</cp:revision>
  <dcterms:created xsi:type="dcterms:W3CDTF">2007-02-22T13:45:11Z</dcterms:created>
  <dcterms:modified xsi:type="dcterms:W3CDTF">2011-06-01T12:27:39Z</dcterms:modified>
</cp:coreProperties>
</file>